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401" r:id="rId3"/>
    <p:sldId id="280" r:id="rId4"/>
    <p:sldId id="281" r:id="rId5"/>
    <p:sldId id="358" r:id="rId6"/>
    <p:sldId id="357" r:id="rId7"/>
    <p:sldId id="315" r:id="rId8"/>
    <p:sldId id="348" r:id="rId9"/>
    <p:sldId id="284" r:id="rId10"/>
    <p:sldId id="360" r:id="rId11"/>
    <p:sldId id="327" r:id="rId12"/>
    <p:sldId id="362" r:id="rId13"/>
    <p:sldId id="385" r:id="rId14"/>
    <p:sldId id="368" r:id="rId15"/>
    <p:sldId id="386"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9" autoAdjust="0"/>
    <p:restoredTop sz="94660"/>
  </p:normalViewPr>
  <p:slideViewPr>
    <p:cSldViewPr snapToGrid="0">
      <p:cViewPr varScale="1">
        <p:scale>
          <a:sx n="70" d="100"/>
          <a:sy n="70" d="100"/>
        </p:scale>
        <p:origin x="869"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74619-D039-43D2-A4E4-926C1F11FD00}" type="datetimeFigureOut">
              <a:rPr lang="en-US" smtClean="0"/>
              <a:t>11/18/2019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366B3-CE2A-4C6D-B87B-414508315F86}" type="slidenum">
              <a:rPr lang="en-US" smtClean="0"/>
              <a:t>‹#›</a:t>
            </a:fld>
            <a:endParaRPr lang="en-US"/>
          </a:p>
        </p:txBody>
      </p:sp>
    </p:spTree>
    <p:extLst>
      <p:ext uri="{BB962C8B-B14F-4D97-AF65-F5344CB8AC3E}">
        <p14:creationId xmlns:p14="http://schemas.microsoft.com/office/powerpoint/2010/main" val="4126354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5C75C74A-E232-47DC-A379-4854075DD5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A82BDB-9EE7-48AC-8193-C4BF8680F933}" type="slidenum">
              <a:rPr lang="en-US" altLang="en-US"/>
              <a:pPr>
                <a:spcBef>
                  <a:spcPct val="0"/>
                </a:spcBef>
              </a:pPr>
              <a:t>1</a:t>
            </a:fld>
            <a:endParaRPr lang="en-US" altLang="en-US"/>
          </a:p>
        </p:txBody>
      </p:sp>
      <p:sp>
        <p:nvSpPr>
          <p:cNvPr id="4099" name="Rectangle 2">
            <a:extLst>
              <a:ext uri="{FF2B5EF4-FFF2-40B4-BE49-F238E27FC236}">
                <a16:creationId xmlns:a16="http://schemas.microsoft.com/office/drawing/2014/main" id="{53A249E5-4F05-482A-81BA-59D29AE10679}"/>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56B6B37F-75EF-4672-B6CF-CB64CFC523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we look back over the decades, we are filled with joy for the heritage we enjoy that is built on faith-filled vision, commitment and hard work. But great congregations do not exist in the past tense…today we move into a joyous future of great promise for Wesley United Methodist Church.</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0897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52B786DF-1302-4E3D-AFE3-2640BC558D9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9D97AE-8A3D-4D13-84F6-A5C93EB67EB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251" name="Rectangle 2">
            <a:extLst>
              <a:ext uri="{FF2B5EF4-FFF2-40B4-BE49-F238E27FC236}">
                <a16:creationId xmlns:a16="http://schemas.microsoft.com/office/drawing/2014/main" id="{C68FD5E6-90E3-43B5-B0FF-6A607BCD8050}"/>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AE33510-2B88-4142-9F4E-CBF190C040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In the new church a glorious Moller organ was installed…and w</a:t>
            </a:r>
            <a:r>
              <a:rPr lang="en-US" altLang="en-US" dirty="0">
                <a:latin typeface="Arial" panose="020B0604020202020204" pitchFamily="34" charset="0"/>
              </a:rPr>
              <a:t>e are one of the few churches in the area with a pipe organ.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853E79E-443F-48C8-A7D0-1D57985A82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BA8C05-74B2-4F17-9F84-D9D6293F3A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47" name="Rectangle 2">
            <a:extLst>
              <a:ext uri="{FF2B5EF4-FFF2-40B4-BE49-F238E27FC236}">
                <a16:creationId xmlns:a16="http://schemas.microsoft.com/office/drawing/2014/main" id="{7211C1CE-432B-42C7-BB5E-11D71CBFCE40}"/>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557714F4-463E-4B8A-ACB8-860411C213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On November 21, 1969, the cornerstone of the brick church was opened, and many of the items along with mementos from 1969 were sealed in the granite church’s cornerstone.</a:t>
            </a:r>
          </a:p>
          <a:p>
            <a:endParaRPr lang="en-US" altLang="en-US"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9A80746C-C6B6-4C73-87D5-FB2870F0C5E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CEAEEF-C96B-40B5-9981-0CD909F7FD4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a:extLst>
              <a:ext uri="{FF2B5EF4-FFF2-40B4-BE49-F238E27FC236}">
                <a16:creationId xmlns:a16="http://schemas.microsoft.com/office/drawing/2014/main" id="{768FC36C-EB5D-448E-9544-37C690CC1EE3}"/>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47ACA0E2-30BB-4E91-ADC3-4B5055941C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new church was consecrated on Sunday, November 30, 1969. At the morning service, about 750 congregants and visitors filled the sanctuary…</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888844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A6031457-8F9B-4E8D-A29D-942DD9A237F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0E1516-4DC5-4D43-90F9-6D3C57DD5AE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7587" name="Rectangle 2">
            <a:extLst>
              <a:ext uri="{FF2B5EF4-FFF2-40B4-BE49-F238E27FC236}">
                <a16:creationId xmlns:a16="http://schemas.microsoft.com/office/drawing/2014/main" id="{394D91F0-C6C9-4AB6-BCF8-D9F1F665E7DC}"/>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AB4CEA00-5A9F-4EB6-A742-BD6D14F8CB4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When the congregation of the First Methodist Church of Bryan dedicated its new facility, it also dedicated a new name: we are now The Wesley United Methodist Church.</a:t>
            </a:r>
            <a:endParaRPr lang="en-US" altLang="en-US"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A6031457-8F9B-4E8D-A29D-942DD9A237F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0E1516-4DC5-4D43-90F9-6D3C57DD5AE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7587" name="Rectangle 2">
            <a:extLst>
              <a:ext uri="{FF2B5EF4-FFF2-40B4-BE49-F238E27FC236}">
                <a16:creationId xmlns:a16="http://schemas.microsoft.com/office/drawing/2014/main" id="{394D91F0-C6C9-4AB6-BCF8-D9F1F665E7DC}"/>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AB4CEA00-5A9F-4EB6-A742-BD6D14F8CB4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When the congregation of the First Methodist Church of Bryan dedicated its new facility, it also dedicated a new name: we are now The Wesley United Methodist Church.</a:t>
            </a:r>
            <a:endParaRPr lang="en-US" altLang="en-US" dirty="0">
              <a:latin typeface="Arial" panose="020B0604020202020204" pitchFamily="34" charset="0"/>
            </a:endParaRPr>
          </a:p>
        </p:txBody>
      </p:sp>
    </p:spTree>
    <p:extLst>
      <p:ext uri="{BB962C8B-B14F-4D97-AF65-F5344CB8AC3E}">
        <p14:creationId xmlns:p14="http://schemas.microsoft.com/office/powerpoint/2010/main" val="2040325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BB7DB674-AEFB-4BD4-B885-752EFF50FE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74706B-5A41-4412-887C-42BFDFAFC1B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5" name="Rectangle 2">
            <a:extLst>
              <a:ext uri="{FF2B5EF4-FFF2-40B4-BE49-F238E27FC236}">
                <a16:creationId xmlns:a16="http://schemas.microsoft.com/office/drawing/2014/main" id="{E3F7A336-A5A3-4233-87E0-C7E14EE690D4}"/>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8082DE06-6D1A-45FB-8432-FBB37AD6E3E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kern="1200" dirty="0">
                <a:solidFill>
                  <a:schemeClr val="tx1"/>
                </a:solidFill>
                <a:effectLst/>
                <a:latin typeface="Arial" charset="0"/>
                <a:ea typeface="+mn-ea"/>
                <a:cs typeface="+mn-cs"/>
              </a:rPr>
              <a:t>…but in downtown Bryan, there was little available space for expansion. So discussion began to shift toward building a new facility in a different location.</a:t>
            </a:r>
            <a:endParaRPr lang="en-US" altLang="en-US"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7E933C1-87AD-4425-98B1-4F032C164C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FEC1A3-FDEE-4BB3-BA5B-F7751920187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3" name="Rectangle 2">
            <a:extLst>
              <a:ext uri="{FF2B5EF4-FFF2-40B4-BE49-F238E27FC236}">
                <a16:creationId xmlns:a16="http://schemas.microsoft.com/office/drawing/2014/main" id="{B402F5E7-45E7-4697-AF6C-8AE22FF2D041}"/>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DF6A6AEC-DC1B-4B3F-A687-832B87BF0C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J C Markey pledged a piece of property on the southwest outskirts of town, and finally in 1964 the site was approved and plans were drawn up—although many opposed the move as the land was “too far outside of town.”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5E5F333-E7B7-4EBC-BB7D-D9D0A7117B8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6F3326-B048-4554-B2D6-74ECDA25D7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699" name="Rectangle 2">
            <a:extLst>
              <a:ext uri="{FF2B5EF4-FFF2-40B4-BE49-F238E27FC236}">
                <a16:creationId xmlns:a16="http://schemas.microsoft.com/office/drawing/2014/main" id="{0A5E956E-CFF0-4A55-B283-4463C03FEC3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D24D9070-8685-46F5-AC4C-DDA70627DD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 downtown building became campaign </a:t>
            </a:r>
            <a:r>
              <a:rPr lang="en-US" altLang="en-US" dirty="0" err="1">
                <a:latin typeface="Arial" panose="020B0604020202020204" pitchFamily="34" charset="0"/>
              </a:rPr>
              <a:t>headquartes</a:t>
            </a:r>
            <a:r>
              <a:rPr lang="en-US" altLang="en-US" dirty="0">
                <a:latin typeface="Arial" panose="020B0604020202020204" pitchFamily="34" charset="0"/>
              </a:rPr>
              <a:t>…and section captains were assigned, each one to canvas a specific area.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Our congregation, with the assistance of the architects, envisioned a unique church complex, unlike anything seen in our area. The 34,000 square foot structure included a sanctuary seating over 500, a chapel, a fellowship hall with attached kitchen, and 14 classrooms, along with offices and other meeting rooms.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FC246F-DB56-4424-BBE3-6846C90B1D7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3808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830F7AE0-9642-4623-868B-911AB1626B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16A5D0-61B7-4288-B1B2-45A3DD90F00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771" name="Rectangle 2">
            <a:extLst>
              <a:ext uri="{FF2B5EF4-FFF2-40B4-BE49-F238E27FC236}">
                <a16:creationId xmlns:a16="http://schemas.microsoft.com/office/drawing/2014/main" id="{5C4C1C2A-D10E-4711-97D8-59A4E1D724B1}"/>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98CACFCA-B58F-459E-AEF7-3CE623DBBC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Groundbreaking for the single story structure—unusual in those days—took place in October of 1967, and construction took two years.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1C7B0C13-81B7-4D44-AB57-E29E948191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1EC504-A4AA-4B40-B5B1-8BCFBF850D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43" name="Rectangle 2">
            <a:extLst>
              <a:ext uri="{FF2B5EF4-FFF2-40B4-BE49-F238E27FC236}">
                <a16:creationId xmlns:a16="http://schemas.microsoft.com/office/drawing/2014/main" id="{E16ED884-8172-4820-8BC0-78BDF47A0E9A}"/>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C0CBCC31-F054-4D03-8C0E-21128F189A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wooden buttresses that form the sanctuary skeleton were soon towering over the open field just off Center Street.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0E3987FD-950D-4412-9FA1-187179D8DA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74ACFD-8F85-4CB5-846A-CB0C88E38CD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891" name="Rectangle 2">
            <a:extLst>
              <a:ext uri="{FF2B5EF4-FFF2-40B4-BE49-F238E27FC236}">
                <a16:creationId xmlns:a16="http://schemas.microsoft.com/office/drawing/2014/main" id="{DD5D8D99-D8C4-415B-835C-A1AF0C5395CB}"/>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998CA0EF-2C1C-4496-B8A7-BDC89B08922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As you can see the huge beams are wrapped to protect them from the elements.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61E2EC6-9C9B-483B-B633-894D552625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073E66-EBD7-418E-9A33-4D4E8E77A5D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987" name="Rectangle 2">
            <a:extLst>
              <a:ext uri="{FF2B5EF4-FFF2-40B4-BE49-F238E27FC236}">
                <a16:creationId xmlns:a16="http://schemas.microsoft.com/office/drawing/2014/main" id="{F5F7B251-D4AC-4C9F-B2AB-17F38E20A74C}"/>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BBDF7E9F-E0DE-418F-BFCF-1F7ACF727C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While our previous buildings were called the wood and brick churches, this one was faced with granite, and became known as the granite church.</a:t>
            </a:r>
          </a:p>
          <a:p>
            <a:pPr eaLnBrk="1" hangingPunct="1"/>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B662A4-3C71-4B07-A980-45B685FBFBB2}"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2BC88-B2E7-4403-B9FF-993AF41E5149}" type="slidenum">
              <a:rPr lang="en-US" smtClean="0"/>
              <a:t>‹#›</a:t>
            </a:fld>
            <a:endParaRPr lang="en-US"/>
          </a:p>
        </p:txBody>
      </p:sp>
    </p:spTree>
    <p:extLst>
      <p:ext uri="{BB962C8B-B14F-4D97-AF65-F5344CB8AC3E}">
        <p14:creationId xmlns:p14="http://schemas.microsoft.com/office/powerpoint/2010/main" val="326987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B662A4-3C71-4B07-A980-45B685FBFBB2}"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2BC88-B2E7-4403-B9FF-993AF41E5149}" type="slidenum">
              <a:rPr lang="en-US" smtClean="0"/>
              <a:t>‹#›</a:t>
            </a:fld>
            <a:endParaRPr lang="en-US"/>
          </a:p>
        </p:txBody>
      </p:sp>
    </p:spTree>
    <p:extLst>
      <p:ext uri="{BB962C8B-B14F-4D97-AF65-F5344CB8AC3E}">
        <p14:creationId xmlns:p14="http://schemas.microsoft.com/office/powerpoint/2010/main" val="183966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B662A4-3C71-4B07-A980-45B685FBFBB2}"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2BC88-B2E7-4403-B9FF-993AF41E5149}" type="slidenum">
              <a:rPr lang="en-US" smtClean="0"/>
              <a:t>‹#›</a:t>
            </a:fld>
            <a:endParaRPr lang="en-US"/>
          </a:p>
        </p:txBody>
      </p:sp>
    </p:spTree>
    <p:extLst>
      <p:ext uri="{BB962C8B-B14F-4D97-AF65-F5344CB8AC3E}">
        <p14:creationId xmlns:p14="http://schemas.microsoft.com/office/powerpoint/2010/main" val="1987708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A9AA161-60E3-487B-AFDD-F6242F7D59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BB4E2C1-48BC-4CD1-B2B9-17ABFD6AC7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2DC142A-4D4D-483B-8488-AF05BEC4C3EE}"/>
              </a:ext>
            </a:extLst>
          </p:cNvPr>
          <p:cNvSpPr>
            <a:spLocks noGrp="1" noChangeArrowheads="1"/>
          </p:cNvSpPr>
          <p:nvPr>
            <p:ph type="sldNum" sz="quarter" idx="12"/>
          </p:nvPr>
        </p:nvSpPr>
        <p:spPr>
          <a:ln/>
        </p:spPr>
        <p:txBody>
          <a:bodyPr/>
          <a:lstStyle>
            <a:lvl1pPr>
              <a:defRPr/>
            </a:lvl1pPr>
          </a:lstStyle>
          <a:p>
            <a:pPr>
              <a:defRPr/>
            </a:pPr>
            <a:fld id="{F1ABBB1F-7179-4C44-BB7C-E10ABF122ED8}" type="slidenum">
              <a:rPr lang="en-US" altLang="en-US"/>
              <a:pPr>
                <a:defRPr/>
              </a:pPr>
              <a:t>‹#›</a:t>
            </a:fld>
            <a:endParaRPr lang="en-US" altLang="en-US"/>
          </a:p>
        </p:txBody>
      </p:sp>
    </p:spTree>
    <p:extLst>
      <p:ext uri="{BB962C8B-B14F-4D97-AF65-F5344CB8AC3E}">
        <p14:creationId xmlns:p14="http://schemas.microsoft.com/office/powerpoint/2010/main" val="1191576209"/>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D83D02-C066-4F23-AB72-41D2413883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71CCBD7-58BB-43C8-8A59-A4A4E7F414F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85AFEB8-FCC9-4C92-B3DF-D9D996CFAB46}"/>
              </a:ext>
            </a:extLst>
          </p:cNvPr>
          <p:cNvSpPr>
            <a:spLocks noGrp="1" noChangeArrowheads="1"/>
          </p:cNvSpPr>
          <p:nvPr>
            <p:ph type="sldNum" sz="quarter" idx="12"/>
          </p:nvPr>
        </p:nvSpPr>
        <p:spPr>
          <a:ln/>
        </p:spPr>
        <p:txBody>
          <a:bodyPr/>
          <a:lstStyle>
            <a:lvl1pPr>
              <a:defRPr/>
            </a:lvl1pPr>
          </a:lstStyle>
          <a:p>
            <a:pPr>
              <a:defRPr/>
            </a:pPr>
            <a:fld id="{C86F3725-744E-4827-9BD0-A30402ABFFFE}" type="slidenum">
              <a:rPr lang="en-US" altLang="en-US"/>
              <a:pPr>
                <a:defRPr/>
              </a:pPr>
              <a:t>‹#›</a:t>
            </a:fld>
            <a:endParaRPr lang="en-US" altLang="en-US"/>
          </a:p>
        </p:txBody>
      </p:sp>
    </p:spTree>
    <p:extLst>
      <p:ext uri="{BB962C8B-B14F-4D97-AF65-F5344CB8AC3E}">
        <p14:creationId xmlns:p14="http://schemas.microsoft.com/office/powerpoint/2010/main" val="1991056404"/>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9CF925-334C-4970-8FAF-D7B08A2CDC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17EFDEA-F7DE-46DD-A054-12F893D0A0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F3F5439-2983-4C08-B830-CA27DA585B19}"/>
              </a:ext>
            </a:extLst>
          </p:cNvPr>
          <p:cNvSpPr>
            <a:spLocks noGrp="1" noChangeArrowheads="1"/>
          </p:cNvSpPr>
          <p:nvPr>
            <p:ph type="sldNum" sz="quarter" idx="12"/>
          </p:nvPr>
        </p:nvSpPr>
        <p:spPr>
          <a:ln/>
        </p:spPr>
        <p:txBody>
          <a:bodyPr/>
          <a:lstStyle>
            <a:lvl1pPr>
              <a:defRPr/>
            </a:lvl1pPr>
          </a:lstStyle>
          <a:p>
            <a:pPr>
              <a:defRPr/>
            </a:pPr>
            <a:fld id="{C9CD0006-7532-4B87-8067-0F0E438895C7}" type="slidenum">
              <a:rPr lang="en-US" altLang="en-US"/>
              <a:pPr>
                <a:defRPr/>
              </a:pPr>
              <a:t>‹#›</a:t>
            </a:fld>
            <a:endParaRPr lang="en-US" altLang="en-US"/>
          </a:p>
        </p:txBody>
      </p:sp>
    </p:spTree>
    <p:extLst>
      <p:ext uri="{BB962C8B-B14F-4D97-AF65-F5344CB8AC3E}">
        <p14:creationId xmlns:p14="http://schemas.microsoft.com/office/powerpoint/2010/main" val="1333485731"/>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38F3C28-240B-47F7-B933-CB45E62EA3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F18419C-87C6-49AA-A9F3-52456EE45C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0DB2D61-1A2A-4DFF-91E6-F60037B12EE6}"/>
              </a:ext>
            </a:extLst>
          </p:cNvPr>
          <p:cNvSpPr>
            <a:spLocks noGrp="1" noChangeArrowheads="1"/>
          </p:cNvSpPr>
          <p:nvPr>
            <p:ph type="sldNum" sz="quarter" idx="12"/>
          </p:nvPr>
        </p:nvSpPr>
        <p:spPr>
          <a:ln/>
        </p:spPr>
        <p:txBody>
          <a:bodyPr/>
          <a:lstStyle>
            <a:lvl1pPr>
              <a:defRPr/>
            </a:lvl1pPr>
          </a:lstStyle>
          <a:p>
            <a:pPr>
              <a:defRPr/>
            </a:pPr>
            <a:fld id="{8FCF86EA-AD0C-4610-A4B3-5C1BE25B93D1}" type="slidenum">
              <a:rPr lang="en-US" altLang="en-US"/>
              <a:pPr>
                <a:defRPr/>
              </a:pPr>
              <a:t>‹#›</a:t>
            </a:fld>
            <a:endParaRPr lang="en-US" altLang="en-US"/>
          </a:p>
        </p:txBody>
      </p:sp>
    </p:spTree>
    <p:extLst>
      <p:ext uri="{BB962C8B-B14F-4D97-AF65-F5344CB8AC3E}">
        <p14:creationId xmlns:p14="http://schemas.microsoft.com/office/powerpoint/2010/main" val="3982184634"/>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8A3DA-B7D5-45F6-87F1-AAF9F999FE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18D96BC-B230-40A0-8CB1-BEA0B27556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F1EEDE6-6450-423E-A39D-35B4068B45F2}"/>
              </a:ext>
            </a:extLst>
          </p:cNvPr>
          <p:cNvSpPr>
            <a:spLocks noGrp="1" noChangeArrowheads="1"/>
          </p:cNvSpPr>
          <p:nvPr>
            <p:ph type="sldNum" sz="quarter" idx="12"/>
          </p:nvPr>
        </p:nvSpPr>
        <p:spPr>
          <a:ln/>
        </p:spPr>
        <p:txBody>
          <a:bodyPr/>
          <a:lstStyle>
            <a:lvl1pPr>
              <a:defRPr/>
            </a:lvl1pPr>
          </a:lstStyle>
          <a:p>
            <a:pPr>
              <a:defRPr/>
            </a:pPr>
            <a:fld id="{BCE6D507-84FE-46DF-B1B7-6A5EA077FBBD}" type="slidenum">
              <a:rPr lang="en-US" altLang="en-US"/>
              <a:pPr>
                <a:defRPr/>
              </a:pPr>
              <a:t>‹#›</a:t>
            </a:fld>
            <a:endParaRPr lang="en-US" altLang="en-US"/>
          </a:p>
        </p:txBody>
      </p:sp>
    </p:spTree>
    <p:extLst>
      <p:ext uri="{BB962C8B-B14F-4D97-AF65-F5344CB8AC3E}">
        <p14:creationId xmlns:p14="http://schemas.microsoft.com/office/powerpoint/2010/main" val="3219702210"/>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808A038-85C3-4293-A287-8D61BA1214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C6BB5FD-B33D-4175-9260-653281C649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705B400-9AAD-4236-B7B5-DE6A08C7DAC9}"/>
              </a:ext>
            </a:extLst>
          </p:cNvPr>
          <p:cNvSpPr>
            <a:spLocks noGrp="1" noChangeArrowheads="1"/>
          </p:cNvSpPr>
          <p:nvPr>
            <p:ph type="sldNum" sz="quarter" idx="12"/>
          </p:nvPr>
        </p:nvSpPr>
        <p:spPr>
          <a:ln/>
        </p:spPr>
        <p:txBody>
          <a:bodyPr/>
          <a:lstStyle>
            <a:lvl1pPr>
              <a:defRPr/>
            </a:lvl1pPr>
          </a:lstStyle>
          <a:p>
            <a:pPr>
              <a:defRPr/>
            </a:pPr>
            <a:fld id="{AF9CD401-C029-499A-98BC-D7C7EC7341FE}" type="slidenum">
              <a:rPr lang="en-US" altLang="en-US"/>
              <a:pPr>
                <a:defRPr/>
              </a:pPr>
              <a:t>‹#›</a:t>
            </a:fld>
            <a:endParaRPr lang="en-US" altLang="en-US"/>
          </a:p>
        </p:txBody>
      </p:sp>
    </p:spTree>
    <p:extLst>
      <p:ext uri="{BB962C8B-B14F-4D97-AF65-F5344CB8AC3E}">
        <p14:creationId xmlns:p14="http://schemas.microsoft.com/office/powerpoint/2010/main" val="1132348083"/>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AA3F771-04E6-44CF-A4EA-A314AB289E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351A840-780D-41DC-B39A-FFF00AAF0C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F317CC7-394F-4BB8-8713-479EBD8E60F8}"/>
              </a:ext>
            </a:extLst>
          </p:cNvPr>
          <p:cNvSpPr>
            <a:spLocks noGrp="1" noChangeArrowheads="1"/>
          </p:cNvSpPr>
          <p:nvPr>
            <p:ph type="sldNum" sz="quarter" idx="12"/>
          </p:nvPr>
        </p:nvSpPr>
        <p:spPr>
          <a:ln/>
        </p:spPr>
        <p:txBody>
          <a:bodyPr/>
          <a:lstStyle>
            <a:lvl1pPr>
              <a:defRPr/>
            </a:lvl1pPr>
          </a:lstStyle>
          <a:p>
            <a:pPr>
              <a:defRPr/>
            </a:pPr>
            <a:fld id="{52BBF3C1-92F4-46F4-A1F0-FEA72EE16AA6}" type="slidenum">
              <a:rPr lang="en-US" altLang="en-US"/>
              <a:pPr>
                <a:defRPr/>
              </a:pPr>
              <a:t>‹#›</a:t>
            </a:fld>
            <a:endParaRPr lang="en-US" altLang="en-US"/>
          </a:p>
        </p:txBody>
      </p:sp>
    </p:spTree>
    <p:extLst>
      <p:ext uri="{BB962C8B-B14F-4D97-AF65-F5344CB8AC3E}">
        <p14:creationId xmlns:p14="http://schemas.microsoft.com/office/powerpoint/2010/main" val="1012142709"/>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0C9F704-FEEF-4F79-92C7-A4C6686B70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FEBDEDA-4022-4E10-9799-DC7D05F653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A719F7C-093D-41AB-A312-99AC9DCBEC5A}"/>
              </a:ext>
            </a:extLst>
          </p:cNvPr>
          <p:cNvSpPr>
            <a:spLocks noGrp="1" noChangeArrowheads="1"/>
          </p:cNvSpPr>
          <p:nvPr>
            <p:ph type="sldNum" sz="quarter" idx="12"/>
          </p:nvPr>
        </p:nvSpPr>
        <p:spPr>
          <a:ln/>
        </p:spPr>
        <p:txBody>
          <a:bodyPr/>
          <a:lstStyle>
            <a:lvl1pPr>
              <a:defRPr/>
            </a:lvl1pPr>
          </a:lstStyle>
          <a:p>
            <a:pPr>
              <a:defRPr/>
            </a:pPr>
            <a:fld id="{22328932-E073-442A-AFB1-B8D348BACA86}" type="slidenum">
              <a:rPr lang="en-US" altLang="en-US"/>
              <a:pPr>
                <a:defRPr/>
              </a:pPr>
              <a:t>‹#›</a:t>
            </a:fld>
            <a:endParaRPr lang="en-US" altLang="en-US"/>
          </a:p>
        </p:txBody>
      </p:sp>
    </p:spTree>
    <p:extLst>
      <p:ext uri="{BB962C8B-B14F-4D97-AF65-F5344CB8AC3E}">
        <p14:creationId xmlns:p14="http://schemas.microsoft.com/office/powerpoint/2010/main" val="2843273007"/>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B662A4-3C71-4B07-A980-45B685FBFBB2}"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2BC88-B2E7-4403-B9FF-993AF41E5149}" type="slidenum">
              <a:rPr lang="en-US" smtClean="0"/>
              <a:t>‹#›</a:t>
            </a:fld>
            <a:endParaRPr lang="en-US"/>
          </a:p>
        </p:txBody>
      </p:sp>
    </p:spTree>
    <p:extLst>
      <p:ext uri="{BB962C8B-B14F-4D97-AF65-F5344CB8AC3E}">
        <p14:creationId xmlns:p14="http://schemas.microsoft.com/office/powerpoint/2010/main" val="4000369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5D4A01-13FA-4098-9185-92629F4C63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F62802F-2DC1-4C62-B8AD-1B70A9B945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6E53386-5929-49DA-9E5C-0B74D93F75C8}"/>
              </a:ext>
            </a:extLst>
          </p:cNvPr>
          <p:cNvSpPr>
            <a:spLocks noGrp="1" noChangeArrowheads="1"/>
          </p:cNvSpPr>
          <p:nvPr>
            <p:ph type="sldNum" sz="quarter" idx="12"/>
          </p:nvPr>
        </p:nvSpPr>
        <p:spPr>
          <a:ln/>
        </p:spPr>
        <p:txBody>
          <a:bodyPr/>
          <a:lstStyle>
            <a:lvl1pPr>
              <a:defRPr/>
            </a:lvl1pPr>
          </a:lstStyle>
          <a:p>
            <a:pPr>
              <a:defRPr/>
            </a:pPr>
            <a:fld id="{69333CA9-5B12-4280-9EC6-7E58045A4B25}" type="slidenum">
              <a:rPr lang="en-US" altLang="en-US"/>
              <a:pPr>
                <a:defRPr/>
              </a:pPr>
              <a:t>‹#›</a:t>
            </a:fld>
            <a:endParaRPr lang="en-US" altLang="en-US"/>
          </a:p>
        </p:txBody>
      </p:sp>
    </p:spTree>
    <p:extLst>
      <p:ext uri="{BB962C8B-B14F-4D97-AF65-F5344CB8AC3E}">
        <p14:creationId xmlns:p14="http://schemas.microsoft.com/office/powerpoint/2010/main" val="2756286017"/>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7C22B5-7FB9-4815-A16F-0CCC586D10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FCF6A17-FFC5-426C-8D47-D2D00F4D477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1A7ECD4-9029-48A2-A7A7-F8386BE2E908}"/>
              </a:ext>
            </a:extLst>
          </p:cNvPr>
          <p:cNvSpPr>
            <a:spLocks noGrp="1" noChangeArrowheads="1"/>
          </p:cNvSpPr>
          <p:nvPr>
            <p:ph type="sldNum" sz="quarter" idx="12"/>
          </p:nvPr>
        </p:nvSpPr>
        <p:spPr>
          <a:ln/>
        </p:spPr>
        <p:txBody>
          <a:bodyPr/>
          <a:lstStyle>
            <a:lvl1pPr>
              <a:defRPr/>
            </a:lvl1pPr>
          </a:lstStyle>
          <a:p>
            <a:pPr>
              <a:defRPr/>
            </a:pPr>
            <a:fld id="{21B0661E-D2EB-4DAE-B754-F877BFFB8468}" type="slidenum">
              <a:rPr lang="en-US" altLang="en-US"/>
              <a:pPr>
                <a:defRPr/>
              </a:pPr>
              <a:t>‹#›</a:t>
            </a:fld>
            <a:endParaRPr lang="en-US" altLang="en-US"/>
          </a:p>
        </p:txBody>
      </p:sp>
    </p:spTree>
    <p:extLst>
      <p:ext uri="{BB962C8B-B14F-4D97-AF65-F5344CB8AC3E}">
        <p14:creationId xmlns:p14="http://schemas.microsoft.com/office/powerpoint/2010/main" val="1937996864"/>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57F979-3D0F-4620-829C-4E88BB61B03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B61E332-89A2-4716-85E7-A80E548F45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E9A59FD-2F69-426D-AC29-DAA9D7A82CE4}"/>
              </a:ext>
            </a:extLst>
          </p:cNvPr>
          <p:cNvSpPr>
            <a:spLocks noGrp="1" noChangeArrowheads="1"/>
          </p:cNvSpPr>
          <p:nvPr>
            <p:ph type="sldNum" sz="quarter" idx="12"/>
          </p:nvPr>
        </p:nvSpPr>
        <p:spPr>
          <a:ln/>
        </p:spPr>
        <p:txBody>
          <a:bodyPr/>
          <a:lstStyle>
            <a:lvl1pPr>
              <a:defRPr/>
            </a:lvl1pPr>
          </a:lstStyle>
          <a:p>
            <a:pPr>
              <a:defRPr/>
            </a:pPr>
            <a:fld id="{C20B9D3F-8009-432C-89FD-707A52AB9EE4}" type="slidenum">
              <a:rPr lang="en-US" altLang="en-US"/>
              <a:pPr>
                <a:defRPr/>
              </a:pPr>
              <a:t>‹#›</a:t>
            </a:fld>
            <a:endParaRPr lang="en-US" altLang="en-US"/>
          </a:p>
        </p:txBody>
      </p:sp>
    </p:spTree>
    <p:extLst>
      <p:ext uri="{BB962C8B-B14F-4D97-AF65-F5344CB8AC3E}">
        <p14:creationId xmlns:p14="http://schemas.microsoft.com/office/powerpoint/2010/main" val="4229788913"/>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B662A4-3C71-4B07-A980-45B685FBFBB2}"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2BC88-B2E7-4403-B9FF-993AF41E5149}" type="slidenum">
              <a:rPr lang="en-US" smtClean="0"/>
              <a:t>‹#›</a:t>
            </a:fld>
            <a:endParaRPr lang="en-US"/>
          </a:p>
        </p:txBody>
      </p:sp>
    </p:spTree>
    <p:extLst>
      <p:ext uri="{BB962C8B-B14F-4D97-AF65-F5344CB8AC3E}">
        <p14:creationId xmlns:p14="http://schemas.microsoft.com/office/powerpoint/2010/main" val="153677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B662A4-3C71-4B07-A980-45B685FBFBB2}"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2BC88-B2E7-4403-B9FF-993AF41E5149}" type="slidenum">
              <a:rPr lang="en-US" smtClean="0"/>
              <a:t>‹#›</a:t>
            </a:fld>
            <a:endParaRPr lang="en-US"/>
          </a:p>
        </p:txBody>
      </p:sp>
    </p:spTree>
    <p:extLst>
      <p:ext uri="{BB962C8B-B14F-4D97-AF65-F5344CB8AC3E}">
        <p14:creationId xmlns:p14="http://schemas.microsoft.com/office/powerpoint/2010/main" val="381242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B662A4-3C71-4B07-A980-45B685FBFBB2}" type="datetimeFigureOut">
              <a:rPr lang="en-US" smtClean="0"/>
              <a:t>11/18/2019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92BC88-B2E7-4403-B9FF-993AF41E5149}" type="slidenum">
              <a:rPr lang="en-US" smtClean="0"/>
              <a:t>‹#›</a:t>
            </a:fld>
            <a:endParaRPr lang="en-US"/>
          </a:p>
        </p:txBody>
      </p:sp>
    </p:spTree>
    <p:extLst>
      <p:ext uri="{BB962C8B-B14F-4D97-AF65-F5344CB8AC3E}">
        <p14:creationId xmlns:p14="http://schemas.microsoft.com/office/powerpoint/2010/main" val="1256598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B662A4-3C71-4B07-A980-45B685FBFBB2}" type="datetimeFigureOut">
              <a:rPr lang="en-US" smtClean="0"/>
              <a:t>11/18/2019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92BC88-B2E7-4403-B9FF-993AF41E5149}" type="slidenum">
              <a:rPr lang="en-US" smtClean="0"/>
              <a:t>‹#›</a:t>
            </a:fld>
            <a:endParaRPr lang="en-US"/>
          </a:p>
        </p:txBody>
      </p:sp>
    </p:spTree>
    <p:extLst>
      <p:ext uri="{BB962C8B-B14F-4D97-AF65-F5344CB8AC3E}">
        <p14:creationId xmlns:p14="http://schemas.microsoft.com/office/powerpoint/2010/main" val="2779494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662A4-3C71-4B07-A980-45B685FBFBB2}" type="datetimeFigureOut">
              <a:rPr lang="en-US" smtClean="0"/>
              <a:t>11/18/2019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92BC88-B2E7-4403-B9FF-993AF41E5149}" type="slidenum">
              <a:rPr lang="en-US" smtClean="0"/>
              <a:t>‹#›</a:t>
            </a:fld>
            <a:endParaRPr lang="en-US"/>
          </a:p>
        </p:txBody>
      </p:sp>
    </p:spTree>
    <p:extLst>
      <p:ext uri="{BB962C8B-B14F-4D97-AF65-F5344CB8AC3E}">
        <p14:creationId xmlns:p14="http://schemas.microsoft.com/office/powerpoint/2010/main" val="1861263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B662A4-3C71-4B07-A980-45B685FBFBB2}"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2BC88-B2E7-4403-B9FF-993AF41E5149}" type="slidenum">
              <a:rPr lang="en-US" smtClean="0"/>
              <a:t>‹#›</a:t>
            </a:fld>
            <a:endParaRPr lang="en-US"/>
          </a:p>
        </p:txBody>
      </p:sp>
    </p:spTree>
    <p:extLst>
      <p:ext uri="{BB962C8B-B14F-4D97-AF65-F5344CB8AC3E}">
        <p14:creationId xmlns:p14="http://schemas.microsoft.com/office/powerpoint/2010/main" val="198345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B662A4-3C71-4B07-A980-45B685FBFBB2}"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2BC88-B2E7-4403-B9FF-993AF41E5149}" type="slidenum">
              <a:rPr lang="en-US" smtClean="0"/>
              <a:t>‹#›</a:t>
            </a:fld>
            <a:endParaRPr lang="en-US"/>
          </a:p>
        </p:txBody>
      </p:sp>
    </p:spTree>
    <p:extLst>
      <p:ext uri="{BB962C8B-B14F-4D97-AF65-F5344CB8AC3E}">
        <p14:creationId xmlns:p14="http://schemas.microsoft.com/office/powerpoint/2010/main" val="3266128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662A4-3C71-4B07-A980-45B685FBFBB2}" type="datetimeFigureOut">
              <a:rPr lang="en-US" smtClean="0"/>
              <a:t>11/18/2019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2BC88-B2E7-4403-B9FF-993AF41E5149}" type="slidenum">
              <a:rPr lang="en-US" smtClean="0"/>
              <a:t>‹#›</a:t>
            </a:fld>
            <a:endParaRPr lang="en-US"/>
          </a:p>
        </p:txBody>
      </p:sp>
    </p:spTree>
    <p:extLst>
      <p:ext uri="{BB962C8B-B14F-4D97-AF65-F5344CB8AC3E}">
        <p14:creationId xmlns:p14="http://schemas.microsoft.com/office/powerpoint/2010/main" val="3505495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9DFC043-E3AB-4839-9F90-312A96A9080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318C49C-1C71-4BFA-AA78-E6328F5D40F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27AE5C4-2A04-4FF3-82C4-5EFE99E6E59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a:p>
        </p:txBody>
      </p:sp>
      <p:sp>
        <p:nvSpPr>
          <p:cNvPr id="1029" name="Rectangle 5">
            <a:extLst>
              <a:ext uri="{FF2B5EF4-FFF2-40B4-BE49-F238E27FC236}">
                <a16:creationId xmlns:a16="http://schemas.microsoft.com/office/drawing/2014/main" id="{27062360-7ADB-4A5A-A6C1-8C3C35F2774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a:p>
        </p:txBody>
      </p:sp>
      <p:sp>
        <p:nvSpPr>
          <p:cNvPr id="1030" name="Rectangle 6">
            <a:extLst>
              <a:ext uri="{FF2B5EF4-FFF2-40B4-BE49-F238E27FC236}">
                <a16:creationId xmlns:a16="http://schemas.microsoft.com/office/drawing/2014/main" id="{402D3DDF-1E99-4C5A-B3CB-043B0D3E91B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B9CA9D2-0815-4C67-B4AE-EF190B0A4F82}" type="slidenum">
              <a:rPr lang="en-US" altLang="en-US"/>
              <a:pPr>
                <a:defRPr/>
              </a:pPr>
              <a:t>‹#›</a:t>
            </a:fld>
            <a:endParaRPr lang="en-US" altLang="en-US"/>
          </a:p>
        </p:txBody>
      </p:sp>
    </p:spTree>
    <p:extLst>
      <p:ext uri="{BB962C8B-B14F-4D97-AF65-F5344CB8AC3E}">
        <p14:creationId xmlns:p14="http://schemas.microsoft.com/office/powerpoint/2010/main" val="16591014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audio1.wav"/><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a:extLst>
              <a:ext uri="{FF2B5EF4-FFF2-40B4-BE49-F238E27FC236}">
                <a16:creationId xmlns:a16="http://schemas.microsoft.com/office/drawing/2014/main" id="{C3D3F2AF-310B-48A2-ADAB-BF25137ECF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223" b="29937"/>
          <a:stretch/>
        </p:blipFill>
        <p:spPr bwMode="auto">
          <a:xfrm>
            <a:off x="228599" y="1066800"/>
            <a:ext cx="8686800" cy="366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8A65F85B-E774-41EA-B92F-484F08EE07D6}"/>
              </a:ext>
            </a:extLst>
          </p:cNvPr>
          <p:cNvGrpSpPr/>
          <p:nvPr/>
        </p:nvGrpSpPr>
        <p:grpSpPr>
          <a:xfrm>
            <a:off x="0" y="0"/>
            <a:ext cx="9144000" cy="6843713"/>
            <a:chOff x="0" y="0"/>
            <a:chExt cx="9144000" cy="6843713"/>
          </a:xfrm>
        </p:grpSpPr>
        <p:sp>
          <p:nvSpPr>
            <p:cNvPr id="6" name="Rectangle 5">
              <a:extLst>
                <a:ext uri="{FF2B5EF4-FFF2-40B4-BE49-F238E27FC236}">
                  <a16:creationId xmlns:a16="http://schemas.microsoft.com/office/drawing/2014/main" id="{4AE1C37B-22C0-4DCD-B537-C1A50E957117}"/>
                </a:ext>
              </a:extLst>
            </p:cNvPr>
            <p:cNvSpPr/>
            <p:nvPr/>
          </p:nvSpPr>
          <p:spPr bwMode="auto">
            <a:xfrm>
              <a:off x="0" y="0"/>
              <a:ext cx="9144000" cy="6048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99D7B99B-7C2D-450C-95D0-2C45679CA039}"/>
                </a:ext>
              </a:extLst>
            </p:cNvPr>
            <p:cNvSpPr/>
            <p:nvPr/>
          </p:nvSpPr>
          <p:spPr bwMode="auto">
            <a:xfrm>
              <a:off x="0" y="6238875"/>
              <a:ext cx="9144000" cy="6048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TextBox 8">
              <a:extLst>
                <a:ext uri="{FF2B5EF4-FFF2-40B4-BE49-F238E27FC236}">
                  <a16:creationId xmlns:a16="http://schemas.microsoft.com/office/drawing/2014/main" id="{46E1ED15-A6A7-4DC6-87B5-797030E42CEA}"/>
                </a:ext>
              </a:extLst>
            </p:cNvPr>
            <p:cNvSpPr txBox="1"/>
            <p:nvPr/>
          </p:nvSpPr>
          <p:spPr bwMode="auto">
            <a:xfrm>
              <a:off x="0" y="6324600"/>
              <a:ext cx="9144000" cy="461963"/>
            </a:xfrm>
            <a:prstGeom prst="rect">
              <a:avLst/>
            </a:prstGeom>
            <a:noFill/>
          </p:spPr>
          <p:txBody>
            <a:bodyPr>
              <a:spAutoFit/>
            </a:bodyPr>
            <a:lstStyle/>
            <a:p>
              <a:pPr algn="ctr" eaLnBrk="1" hangingPunct="1">
                <a:defRPr/>
              </a:pPr>
              <a:r>
                <a:rPr lang="en-US" sz="2400" spc="500" dirty="0">
                  <a:solidFill>
                    <a:schemeClr val="bg1"/>
                  </a:solidFill>
                  <a:latin typeface="Arial Black" panose="020B0A04020102020204" pitchFamily="34" charset="0"/>
                </a:rPr>
                <a:t>WESLEY UNITED METHODIST CHURCH </a:t>
              </a:r>
            </a:p>
          </p:txBody>
        </p:sp>
      </p:grpSp>
      <p:sp>
        <p:nvSpPr>
          <p:cNvPr id="3" name="TextBox 2">
            <a:extLst>
              <a:ext uri="{FF2B5EF4-FFF2-40B4-BE49-F238E27FC236}">
                <a16:creationId xmlns:a16="http://schemas.microsoft.com/office/drawing/2014/main" id="{94F37B41-74AE-4BE4-BC1A-4ED203CB714E}"/>
              </a:ext>
            </a:extLst>
          </p:cNvPr>
          <p:cNvSpPr txBox="1"/>
          <p:nvPr/>
        </p:nvSpPr>
        <p:spPr>
          <a:xfrm>
            <a:off x="-32657" y="4835352"/>
            <a:ext cx="9144000" cy="1107996"/>
          </a:xfrm>
          <a:prstGeom prst="rect">
            <a:avLst/>
          </a:prstGeom>
          <a:noFill/>
        </p:spPr>
        <p:txBody>
          <a:bodyPr wrap="square" rtlCol="0">
            <a:spAutoFit/>
          </a:bodyPr>
          <a:lstStyle/>
          <a:p>
            <a:pPr algn="ctr"/>
            <a:r>
              <a:rPr lang="en-US" sz="6600" b="1" dirty="0">
                <a:solidFill>
                  <a:schemeClr val="bg2">
                    <a:lumMod val="10000"/>
                  </a:schemeClr>
                </a:solidFill>
                <a:latin typeface="Book Antiqua" panose="02040602050305030304" pitchFamily="18" charset="0"/>
              </a:rPr>
              <a:t>…the </a:t>
            </a:r>
            <a:r>
              <a:rPr lang="en-US" sz="6600" b="1" dirty="0">
                <a:solidFill>
                  <a:srgbClr val="FF0000"/>
                </a:solidFill>
                <a:latin typeface="Book Antiqua" panose="02040602050305030304" pitchFamily="18" charset="0"/>
              </a:rPr>
              <a:t>JOY</a:t>
            </a:r>
            <a:r>
              <a:rPr lang="en-US" sz="6600" b="1" dirty="0">
                <a:latin typeface="Book Antiqua" panose="02040602050305030304" pitchFamily="18" charset="0"/>
              </a:rPr>
              <a:t> </a:t>
            </a:r>
            <a:r>
              <a:rPr lang="en-US" sz="6600" b="1" dirty="0">
                <a:solidFill>
                  <a:schemeClr val="bg2">
                    <a:lumMod val="10000"/>
                  </a:schemeClr>
                </a:solidFill>
                <a:latin typeface="Book Antiqua" panose="02040602050305030304" pitchFamily="18" charset="0"/>
              </a:rPr>
              <a:t>continues!</a:t>
            </a:r>
          </a:p>
        </p:txBody>
      </p:sp>
      <p:sp>
        <p:nvSpPr>
          <p:cNvPr id="10" name="TextBox 6">
            <a:extLst>
              <a:ext uri="{FF2B5EF4-FFF2-40B4-BE49-F238E27FC236}">
                <a16:creationId xmlns:a16="http://schemas.microsoft.com/office/drawing/2014/main" id="{FA48722F-E8B0-4E87-B287-8B725BE9D038}"/>
              </a:ext>
            </a:extLst>
          </p:cNvPr>
          <p:cNvSpPr txBox="1">
            <a:spLocks noChangeArrowheads="1"/>
          </p:cNvSpPr>
          <p:nvPr/>
        </p:nvSpPr>
        <p:spPr bwMode="auto">
          <a:xfrm>
            <a:off x="195943" y="604838"/>
            <a:ext cx="86867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effectLst/>
                <a:uLnTx/>
                <a:uFillTx/>
                <a:latin typeface="Georgia" panose="02040502050405020303" pitchFamily="18" charset="0"/>
                <a:ea typeface="+mn-ea"/>
                <a:cs typeface="+mn-cs"/>
              </a:rPr>
              <a:t>1969			</a:t>
            </a:r>
            <a:r>
              <a:rPr lang="en-US" altLang="en-US" sz="3600" i="1" dirty="0">
                <a:latin typeface="Georgia" panose="02040502050405020303" pitchFamily="18" charset="0"/>
              </a:rPr>
              <a:t>	</a:t>
            </a:r>
            <a:r>
              <a:rPr kumimoji="0" lang="en-US" altLang="en-US" sz="3600" b="0" i="1" u="none" strike="noStrike" kern="1200" cap="none" spc="0" normalizeH="0" baseline="0" noProof="0" dirty="0">
                <a:ln>
                  <a:noFill/>
                </a:ln>
                <a:effectLst/>
                <a:uLnTx/>
                <a:uFillTx/>
                <a:latin typeface="Georgia" panose="02040502050405020303" pitchFamily="18" charset="0"/>
                <a:ea typeface="+mn-ea"/>
                <a:cs typeface="+mn-cs"/>
              </a:rPr>
              <a:t>2019</a:t>
            </a:r>
          </a:p>
        </p:txBody>
      </p:sp>
    </p:spTree>
    <p:custDataLst>
      <p:tags r:id="rId1"/>
    </p:custDataLst>
    <p:extLst>
      <p:ext uri="{BB962C8B-B14F-4D97-AF65-F5344CB8AC3E}">
        <p14:creationId xmlns:p14="http://schemas.microsoft.com/office/powerpoint/2010/main" val="3410752388"/>
      </p:ext>
    </p:extLst>
  </p:cSld>
  <p:clrMapOvr>
    <a:masterClrMapping/>
  </p:clrMapOvr>
  <mc:AlternateContent xmlns:mc="http://schemas.openxmlformats.org/markup-compatibility/2006" xmlns:p14="http://schemas.microsoft.com/office/powerpoint/2010/main">
    <mc:Choice Requires="p14">
      <p:transition spd="med" p14:dur="700" advTm="11367">
        <p:fade/>
      </p:transition>
    </mc:Choice>
    <mc:Fallback xmlns="">
      <p:transition spd="med" advTm="113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5" descr="organ console">
            <a:extLst>
              <a:ext uri="{FF2B5EF4-FFF2-40B4-BE49-F238E27FC236}">
                <a16:creationId xmlns:a16="http://schemas.microsoft.com/office/drawing/2014/main" id="{629F754B-7D68-4C22-B03D-E90BE3A1665D}"/>
              </a:ext>
            </a:extLst>
          </p:cNvPr>
          <p:cNvPicPr>
            <a:picLocks noChangeAspect="1" noChangeArrowheads="1"/>
          </p:cNvPicPr>
          <p:nvPr/>
        </p:nvPicPr>
        <p:blipFill>
          <a:blip r:embed="rId3"/>
          <a:srcRect/>
          <a:stretch>
            <a:fillRect/>
          </a:stretch>
        </p:blipFill>
        <p:spPr bwMode="auto">
          <a:xfrm>
            <a:off x="1177925" y="784225"/>
            <a:ext cx="6788150" cy="5289550"/>
          </a:xfrm>
          <a:prstGeom prst="rect">
            <a:avLst/>
          </a:prstGeom>
          <a:ln>
            <a:solidFill>
              <a:schemeClr val="tx1"/>
            </a:solidFill>
          </a:ln>
          <a:effectLst>
            <a:outerShdw blurRad="292100" dist="139700" dir="2700000" algn="tl" rotWithShape="0">
              <a:srgbClr val="333333">
                <a:alpha val="65000"/>
              </a:srgbClr>
            </a:outerShdw>
          </a:effectLst>
        </p:spPr>
      </p:pic>
      <p:grpSp>
        <p:nvGrpSpPr>
          <p:cNvPr id="52227" name="Group 4">
            <a:extLst>
              <a:ext uri="{FF2B5EF4-FFF2-40B4-BE49-F238E27FC236}">
                <a16:creationId xmlns:a16="http://schemas.microsoft.com/office/drawing/2014/main" id="{CE3F54FE-75A2-47A0-BB6F-4F3B50B39B1D}"/>
              </a:ext>
            </a:extLst>
          </p:cNvPr>
          <p:cNvGrpSpPr>
            <a:grpSpLocks/>
          </p:cNvGrpSpPr>
          <p:nvPr/>
        </p:nvGrpSpPr>
        <p:grpSpPr bwMode="auto">
          <a:xfrm>
            <a:off x="0" y="0"/>
            <a:ext cx="9144000" cy="6843713"/>
            <a:chOff x="0" y="0"/>
            <a:chExt cx="9144001" cy="6843584"/>
          </a:xfrm>
        </p:grpSpPr>
        <p:sp>
          <p:nvSpPr>
            <p:cNvPr id="6" name="Rectangle 5">
              <a:extLst>
                <a:ext uri="{FF2B5EF4-FFF2-40B4-BE49-F238E27FC236}">
                  <a16:creationId xmlns:a16="http://schemas.microsoft.com/office/drawing/2014/main" id="{84424F4C-F434-4FC7-8B2F-732606E07193}"/>
                </a:ext>
              </a:extLst>
            </p:cNvPr>
            <p:cNvSpPr/>
            <p:nvPr/>
          </p:nvSpPr>
          <p:spPr>
            <a:xfrm>
              <a:off x="0" y="0"/>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32AC8DCD-5A14-4E41-9DFA-3A3D14528B69}"/>
                </a:ext>
              </a:extLst>
            </p:cNvPr>
            <p:cNvSpPr/>
            <p:nvPr/>
          </p:nvSpPr>
          <p:spPr>
            <a:xfrm>
              <a:off x="0" y="6238757"/>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2230" name="TextBox 7">
              <a:extLst>
                <a:ext uri="{FF2B5EF4-FFF2-40B4-BE49-F238E27FC236}">
                  <a16:creationId xmlns:a16="http://schemas.microsoft.com/office/drawing/2014/main" id="{5B98A7CB-2576-4FA4-8D1F-2D5CD5E7EE02}"/>
                </a:ext>
              </a:extLst>
            </p:cNvPr>
            <p:cNvSpPr txBox="1">
              <a:spLocks noChangeArrowheads="1"/>
            </p:cNvSpPr>
            <p:nvPr/>
          </p:nvSpPr>
          <p:spPr bwMode="auto">
            <a:xfrm>
              <a:off x="228600" y="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t>1969							2019</a:t>
              </a:r>
            </a:p>
          </p:txBody>
        </p:sp>
        <p:sp>
          <p:nvSpPr>
            <p:cNvPr id="9" name="TextBox 8">
              <a:extLst>
                <a:ext uri="{FF2B5EF4-FFF2-40B4-BE49-F238E27FC236}">
                  <a16:creationId xmlns:a16="http://schemas.microsoft.com/office/drawing/2014/main" id="{23361CE8-3E21-4DF9-A79F-8C4FB71A841D}"/>
                </a:ext>
              </a:extLst>
            </p:cNvPr>
            <p:cNvSpPr txBox="1"/>
            <p:nvPr/>
          </p:nvSpPr>
          <p:spPr>
            <a:xfrm>
              <a:off x="0" y="6324481"/>
              <a:ext cx="9144001" cy="461954"/>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normalizeH="0" baseline="0" noProof="0" dirty="0" err="1">
                  <a:ln>
                    <a:noFill/>
                  </a:ln>
                  <a:solidFill>
                    <a:srgbClr val="FFFFFF"/>
                  </a:solidFill>
                  <a:effectLst/>
                  <a:uLnTx/>
                  <a:uFillTx/>
                  <a:latin typeface="Arial Black" panose="020B0A04020102020204" pitchFamily="34" charset="0"/>
                  <a:ea typeface="+mn-ea"/>
                  <a:cs typeface="+mn-cs"/>
                </a:rPr>
                <a:t>Möller</a:t>
              </a:r>
              <a:r>
                <a:rPr kumimoji="0" lang="en-US" sz="2400" b="0" i="0" u="none" strike="noStrike" kern="1200" cap="none" normalizeH="0" baseline="0" noProof="0" dirty="0">
                  <a:ln>
                    <a:noFill/>
                  </a:ln>
                  <a:solidFill>
                    <a:srgbClr val="FFFFFF"/>
                  </a:solidFill>
                  <a:effectLst/>
                  <a:uLnTx/>
                  <a:uFillTx/>
                  <a:latin typeface="Arial Black" panose="020B0A04020102020204" pitchFamily="34" charset="0"/>
                  <a:ea typeface="+mn-ea"/>
                  <a:cs typeface="+mn-cs"/>
                </a:rPr>
                <a:t> pipe organ: 4 ranks, 1500+ pipes</a:t>
              </a:r>
            </a:p>
          </p:txBody>
        </p:sp>
      </p:grpSp>
    </p:spTree>
  </p:cSld>
  <p:clrMapOvr>
    <a:masterClrMapping/>
  </p:clrMapOvr>
  <mc:AlternateContent xmlns:mc="http://schemas.openxmlformats.org/markup-compatibility/2006" xmlns:p14="http://schemas.microsoft.com/office/powerpoint/2010/main">
    <mc:Choice Requires="p14">
      <p:transition spd="med" p14:dur="700" advTm="11659">
        <p:fade/>
      </p:transition>
    </mc:Choice>
    <mc:Fallback xmlns="">
      <p:transition spd="med" advTm="11659">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25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75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4">
            <a:extLst>
              <a:ext uri="{FF2B5EF4-FFF2-40B4-BE49-F238E27FC236}">
                <a16:creationId xmlns:a16="http://schemas.microsoft.com/office/drawing/2014/main" id="{B49DB8AC-51DD-47B2-BA60-F78044307786}"/>
              </a:ext>
            </a:extLst>
          </p:cNvPr>
          <p:cNvGrpSpPr>
            <a:grpSpLocks/>
          </p:cNvGrpSpPr>
          <p:nvPr/>
        </p:nvGrpSpPr>
        <p:grpSpPr bwMode="auto">
          <a:xfrm>
            <a:off x="0" y="0"/>
            <a:ext cx="9144000" cy="6843713"/>
            <a:chOff x="0" y="0"/>
            <a:chExt cx="9144001" cy="6843584"/>
          </a:xfrm>
        </p:grpSpPr>
        <p:sp>
          <p:nvSpPr>
            <p:cNvPr id="6" name="Rectangle 5">
              <a:extLst>
                <a:ext uri="{FF2B5EF4-FFF2-40B4-BE49-F238E27FC236}">
                  <a16:creationId xmlns:a16="http://schemas.microsoft.com/office/drawing/2014/main" id="{676C054C-2CD1-4FA1-952F-CA016B935AAB}"/>
                </a:ext>
              </a:extLst>
            </p:cNvPr>
            <p:cNvSpPr/>
            <p:nvPr/>
          </p:nvSpPr>
          <p:spPr>
            <a:xfrm>
              <a:off x="0" y="0"/>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20A9DCC4-2429-4945-985E-2E9DCC222173}"/>
                </a:ext>
              </a:extLst>
            </p:cNvPr>
            <p:cNvSpPr/>
            <p:nvPr/>
          </p:nvSpPr>
          <p:spPr>
            <a:xfrm>
              <a:off x="0" y="6238757"/>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6326" name="TextBox 7">
              <a:extLst>
                <a:ext uri="{FF2B5EF4-FFF2-40B4-BE49-F238E27FC236}">
                  <a16:creationId xmlns:a16="http://schemas.microsoft.com/office/drawing/2014/main" id="{F0D7BA24-F840-4A1B-A8F9-596B04E8A368}"/>
                </a:ext>
              </a:extLst>
            </p:cNvPr>
            <p:cNvSpPr txBox="1">
              <a:spLocks noChangeArrowheads="1"/>
            </p:cNvSpPr>
            <p:nvPr/>
          </p:nvSpPr>
          <p:spPr bwMode="auto">
            <a:xfrm>
              <a:off x="228600" y="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t>1969							2019</a:t>
              </a:r>
            </a:p>
          </p:txBody>
        </p:sp>
        <p:sp>
          <p:nvSpPr>
            <p:cNvPr id="9" name="TextBox 8">
              <a:extLst>
                <a:ext uri="{FF2B5EF4-FFF2-40B4-BE49-F238E27FC236}">
                  <a16:creationId xmlns:a16="http://schemas.microsoft.com/office/drawing/2014/main" id="{4EB6F4CA-AA90-48E0-A8CD-D33D64DDB7AF}"/>
                </a:ext>
              </a:extLst>
            </p:cNvPr>
            <p:cNvSpPr txBox="1"/>
            <p:nvPr/>
          </p:nvSpPr>
          <p:spPr>
            <a:xfrm>
              <a:off x="0" y="6324481"/>
              <a:ext cx="9144001" cy="461954"/>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normalizeH="0" baseline="0" noProof="0" dirty="0">
                  <a:ln>
                    <a:noFill/>
                  </a:ln>
                  <a:solidFill>
                    <a:srgbClr val="FFFFFF"/>
                  </a:solidFill>
                  <a:effectLst/>
                  <a:uLnTx/>
                  <a:uFillTx/>
                  <a:latin typeface="Arial Black" panose="020B0A04020102020204" pitchFamily="34" charset="0"/>
                  <a:ea typeface="+mn-ea"/>
                  <a:cs typeface="+mn-cs"/>
                </a:rPr>
                <a:t>Cornerstone laid Nov. 21, 1969</a:t>
              </a:r>
            </a:p>
          </p:txBody>
        </p:sp>
      </p:grpSp>
      <p:pic>
        <p:nvPicPr>
          <p:cNvPr id="3" name="Picture 2">
            <a:extLst>
              <a:ext uri="{FF2B5EF4-FFF2-40B4-BE49-F238E27FC236}">
                <a16:creationId xmlns:a16="http://schemas.microsoft.com/office/drawing/2014/main" id="{98DCD59C-A96E-4F9B-86C0-269F946E5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90" y="800100"/>
            <a:ext cx="7582217" cy="5257800"/>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advTm="7794">
        <p:fade/>
      </p:transition>
    </mc:Choice>
    <mc:Fallback xmlns="">
      <p:transition spd="med" advTm="7794">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4">
            <a:extLst>
              <a:ext uri="{FF2B5EF4-FFF2-40B4-BE49-F238E27FC236}">
                <a16:creationId xmlns:a16="http://schemas.microsoft.com/office/drawing/2014/main" id="{C119EE9C-BA5E-4530-A0D8-D8D80812F8A1}"/>
              </a:ext>
            </a:extLst>
          </p:cNvPr>
          <p:cNvGrpSpPr>
            <a:grpSpLocks/>
          </p:cNvGrpSpPr>
          <p:nvPr/>
        </p:nvGrpSpPr>
        <p:grpSpPr bwMode="auto">
          <a:xfrm>
            <a:off x="0" y="0"/>
            <a:ext cx="9144000" cy="6843713"/>
            <a:chOff x="0" y="0"/>
            <a:chExt cx="9144001" cy="6843584"/>
          </a:xfrm>
        </p:grpSpPr>
        <p:sp>
          <p:nvSpPr>
            <p:cNvPr id="6" name="Rectangle 5">
              <a:extLst>
                <a:ext uri="{FF2B5EF4-FFF2-40B4-BE49-F238E27FC236}">
                  <a16:creationId xmlns:a16="http://schemas.microsoft.com/office/drawing/2014/main" id="{76FDAA6F-3F79-4D66-AEA6-4611DD650944}"/>
                </a:ext>
              </a:extLst>
            </p:cNvPr>
            <p:cNvSpPr/>
            <p:nvPr/>
          </p:nvSpPr>
          <p:spPr>
            <a:xfrm>
              <a:off x="0" y="0"/>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5E5D99E6-299E-46FC-A7F6-2413138FC4C1}"/>
                </a:ext>
              </a:extLst>
            </p:cNvPr>
            <p:cNvSpPr/>
            <p:nvPr/>
          </p:nvSpPr>
          <p:spPr>
            <a:xfrm>
              <a:off x="0" y="6238757"/>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8374" name="TextBox 7">
              <a:extLst>
                <a:ext uri="{FF2B5EF4-FFF2-40B4-BE49-F238E27FC236}">
                  <a16:creationId xmlns:a16="http://schemas.microsoft.com/office/drawing/2014/main" id="{AEC63F44-2091-4FAE-99A8-CABBA283A4DA}"/>
                </a:ext>
              </a:extLst>
            </p:cNvPr>
            <p:cNvSpPr txBox="1">
              <a:spLocks noChangeArrowheads="1"/>
            </p:cNvSpPr>
            <p:nvPr/>
          </p:nvSpPr>
          <p:spPr bwMode="auto">
            <a:xfrm>
              <a:off x="228600" y="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t>1969							2019</a:t>
              </a:r>
            </a:p>
          </p:txBody>
        </p:sp>
        <p:sp>
          <p:nvSpPr>
            <p:cNvPr id="9" name="TextBox 8">
              <a:extLst>
                <a:ext uri="{FF2B5EF4-FFF2-40B4-BE49-F238E27FC236}">
                  <a16:creationId xmlns:a16="http://schemas.microsoft.com/office/drawing/2014/main" id="{C69E05EA-C604-4783-AC0A-567CE7CBB04A}"/>
                </a:ext>
              </a:extLst>
            </p:cNvPr>
            <p:cNvSpPr txBox="1"/>
            <p:nvPr/>
          </p:nvSpPr>
          <p:spPr>
            <a:xfrm>
              <a:off x="0" y="6324481"/>
              <a:ext cx="9144001" cy="461954"/>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a:solidFill>
                    <a:srgbClr val="FFFFFF"/>
                  </a:solidFill>
                  <a:latin typeface="Arial Black" panose="020B0A04020102020204" pitchFamily="34" charset="0"/>
                </a:rPr>
                <a:t>Consecration held on Nov. 30, 1969</a:t>
              </a:r>
              <a:endParaRPr kumimoji="0" lang="en-US" sz="2400" b="0" i="0" u="none" strike="noStrike" kern="1200" cap="none" normalizeH="0" baseline="0" noProof="0" dirty="0">
                <a:ln>
                  <a:noFill/>
                </a:ln>
                <a:solidFill>
                  <a:srgbClr val="FFFFFF"/>
                </a:solidFill>
                <a:effectLst/>
                <a:uLnTx/>
                <a:uFillTx/>
                <a:latin typeface="Arial Black" panose="020B0A04020102020204" pitchFamily="34" charset="0"/>
                <a:ea typeface="+mn-ea"/>
                <a:cs typeface="+mn-cs"/>
              </a:endParaRPr>
            </a:p>
          </p:txBody>
        </p:sp>
      </p:grpSp>
      <p:pic>
        <p:nvPicPr>
          <p:cNvPr id="4" name="Picture 3">
            <a:extLst>
              <a:ext uri="{FF2B5EF4-FFF2-40B4-BE49-F238E27FC236}">
                <a16:creationId xmlns:a16="http://schemas.microsoft.com/office/drawing/2014/main" id="{A96393F7-0BCF-4A08-AEB4-003F7FF61E3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val="0"/>
              </a:ext>
            </a:extLst>
          </a:blip>
          <a:srcRect t="12272" b="5272"/>
          <a:stretch/>
        </p:blipFill>
        <p:spPr>
          <a:xfrm>
            <a:off x="1337170" y="976442"/>
            <a:ext cx="6469659" cy="490511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3343961"/>
      </p:ext>
    </p:extLst>
  </p:cSld>
  <p:clrMapOvr>
    <a:masterClrMapping/>
  </p:clrMapOvr>
  <mc:AlternateContent xmlns:mc="http://schemas.openxmlformats.org/markup-compatibility/2006" xmlns:p14="http://schemas.microsoft.com/office/powerpoint/2010/main">
    <mc:Choice Requires="p14">
      <p:transition spd="med" p14:dur="700" advTm="7794">
        <p:fade/>
      </p:transition>
    </mc:Choice>
    <mc:Fallback xmlns="">
      <p:transition spd="med" advTm="7794">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4">
            <a:extLst>
              <a:ext uri="{FF2B5EF4-FFF2-40B4-BE49-F238E27FC236}">
                <a16:creationId xmlns:a16="http://schemas.microsoft.com/office/drawing/2014/main" id="{FDE5D246-421B-4BF5-8439-D2F4D97F3537}"/>
              </a:ext>
            </a:extLst>
          </p:cNvPr>
          <p:cNvGrpSpPr>
            <a:grpSpLocks/>
          </p:cNvGrpSpPr>
          <p:nvPr/>
        </p:nvGrpSpPr>
        <p:grpSpPr bwMode="auto">
          <a:xfrm>
            <a:off x="0" y="0"/>
            <a:ext cx="9144000" cy="6843713"/>
            <a:chOff x="0" y="0"/>
            <a:chExt cx="9144001" cy="6843584"/>
          </a:xfrm>
        </p:grpSpPr>
        <p:sp>
          <p:nvSpPr>
            <p:cNvPr id="6" name="Rectangle 5">
              <a:extLst>
                <a:ext uri="{FF2B5EF4-FFF2-40B4-BE49-F238E27FC236}">
                  <a16:creationId xmlns:a16="http://schemas.microsoft.com/office/drawing/2014/main" id="{4B07AFB3-63C2-4655-8DA8-BAD144FD1C92}"/>
                </a:ext>
              </a:extLst>
            </p:cNvPr>
            <p:cNvSpPr/>
            <p:nvPr/>
          </p:nvSpPr>
          <p:spPr>
            <a:xfrm>
              <a:off x="0" y="0"/>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A5E7018-A7B8-474C-881D-BB89DBCA667E}"/>
                </a:ext>
              </a:extLst>
            </p:cNvPr>
            <p:cNvSpPr/>
            <p:nvPr/>
          </p:nvSpPr>
          <p:spPr>
            <a:xfrm>
              <a:off x="0" y="6238757"/>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6567" name="TextBox 7">
              <a:extLst>
                <a:ext uri="{FF2B5EF4-FFF2-40B4-BE49-F238E27FC236}">
                  <a16:creationId xmlns:a16="http://schemas.microsoft.com/office/drawing/2014/main" id="{A716494A-E004-4A44-961E-4BADC7CD601C}"/>
                </a:ext>
              </a:extLst>
            </p:cNvPr>
            <p:cNvSpPr txBox="1">
              <a:spLocks noChangeArrowheads="1"/>
            </p:cNvSpPr>
            <p:nvPr/>
          </p:nvSpPr>
          <p:spPr bwMode="auto">
            <a:xfrm>
              <a:off x="228600" y="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t>1969							2019</a:t>
              </a:r>
            </a:p>
          </p:txBody>
        </p:sp>
        <p:sp>
          <p:nvSpPr>
            <p:cNvPr id="9" name="TextBox 8">
              <a:extLst>
                <a:ext uri="{FF2B5EF4-FFF2-40B4-BE49-F238E27FC236}">
                  <a16:creationId xmlns:a16="http://schemas.microsoft.com/office/drawing/2014/main" id="{94A64249-702D-426A-AECB-DD781D371E86}"/>
                </a:ext>
              </a:extLst>
            </p:cNvPr>
            <p:cNvSpPr txBox="1"/>
            <p:nvPr/>
          </p:nvSpPr>
          <p:spPr>
            <a:xfrm>
              <a:off x="0" y="6324481"/>
              <a:ext cx="9144001" cy="461954"/>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normalizeH="0" baseline="0" noProof="0" dirty="0">
                  <a:ln>
                    <a:noFill/>
                  </a:ln>
                  <a:solidFill>
                    <a:srgbClr val="FFFFFF"/>
                  </a:solidFill>
                  <a:effectLst/>
                  <a:uLnTx/>
                  <a:uFillTx/>
                  <a:latin typeface="Arial Black" panose="020B0A04020102020204" pitchFamily="34" charset="0"/>
                  <a:ea typeface="+mn-ea"/>
                  <a:cs typeface="+mn-cs"/>
                </a:rPr>
                <a:t>Our new name: Wesley United Methodist Church</a:t>
              </a:r>
            </a:p>
          </p:txBody>
        </p:sp>
      </p:grpSp>
      <p:sp>
        <p:nvSpPr>
          <p:cNvPr id="66563" name="TextBox 1">
            <a:extLst>
              <a:ext uri="{FF2B5EF4-FFF2-40B4-BE49-F238E27FC236}">
                <a16:creationId xmlns:a16="http://schemas.microsoft.com/office/drawing/2014/main" id="{23EF6F34-E547-4DA9-85B2-7AF6A752EF25}"/>
              </a:ext>
            </a:extLst>
          </p:cNvPr>
          <p:cNvSpPr txBox="1">
            <a:spLocks noChangeArrowheads="1"/>
          </p:cNvSpPr>
          <p:nvPr/>
        </p:nvSpPr>
        <p:spPr bwMode="auto">
          <a:xfrm>
            <a:off x="2667000" y="2438400"/>
            <a:ext cx="495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KNOW AS WESLEY</a:t>
            </a:r>
          </a:p>
        </p:txBody>
      </p:sp>
      <p:pic>
        <p:nvPicPr>
          <p:cNvPr id="4" name="Picture 3">
            <a:extLst>
              <a:ext uri="{FF2B5EF4-FFF2-40B4-BE49-F238E27FC236}">
                <a16:creationId xmlns:a16="http://schemas.microsoft.com/office/drawing/2014/main" id="{73433B30-4AC3-4C10-B235-34D06A1B2C62}"/>
              </a:ext>
            </a:extLst>
          </p:cNvPr>
          <p:cNvPicPr>
            <a:picLocks noChangeAspect="1"/>
          </p:cNvPicPr>
          <p:nvPr/>
        </p:nvPicPr>
        <p:blipFill rotWithShape="1">
          <a:blip r:embed="rId3"/>
          <a:srcRect t="2221" b="7138"/>
          <a:stretch/>
        </p:blipFill>
        <p:spPr>
          <a:xfrm>
            <a:off x="2333625" y="685800"/>
            <a:ext cx="4476750" cy="5410200"/>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advTm="7794">
        <p:fade/>
      </p:transition>
    </mc:Choice>
    <mc:Fallback xmlns="">
      <p:transition spd="med" advTm="7794">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4">
            <a:extLst>
              <a:ext uri="{FF2B5EF4-FFF2-40B4-BE49-F238E27FC236}">
                <a16:creationId xmlns:a16="http://schemas.microsoft.com/office/drawing/2014/main" id="{FDE5D246-421B-4BF5-8439-D2F4D97F3537}"/>
              </a:ext>
            </a:extLst>
          </p:cNvPr>
          <p:cNvGrpSpPr>
            <a:grpSpLocks/>
          </p:cNvGrpSpPr>
          <p:nvPr/>
        </p:nvGrpSpPr>
        <p:grpSpPr bwMode="auto">
          <a:xfrm>
            <a:off x="0" y="0"/>
            <a:ext cx="9144000" cy="6843713"/>
            <a:chOff x="0" y="0"/>
            <a:chExt cx="9144001" cy="6843584"/>
          </a:xfrm>
        </p:grpSpPr>
        <p:sp>
          <p:nvSpPr>
            <p:cNvPr id="6" name="Rectangle 5">
              <a:extLst>
                <a:ext uri="{FF2B5EF4-FFF2-40B4-BE49-F238E27FC236}">
                  <a16:creationId xmlns:a16="http://schemas.microsoft.com/office/drawing/2014/main" id="{4B07AFB3-63C2-4655-8DA8-BAD144FD1C92}"/>
                </a:ext>
              </a:extLst>
            </p:cNvPr>
            <p:cNvSpPr/>
            <p:nvPr/>
          </p:nvSpPr>
          <p:spPr>
            <a:xfrm>
              <a:off x="0" y="0"/>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A5E7018-A7B8-474C-881D-BB89DBCA667E}"/>
                </a:ext>
              </a:extLst>
            </p:cNvPr>
            <p:cNvSpPr/>
            <p:nvPr/>
          </p:nvSpPr>
          <p:spPr>
            <a:xfrm>
              <a:off x="0" y="6238757"/>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6567" name="TextBox 7">
              <a:extLst>
                <a:ext uri="{FF2B5EF4-FFF2-40B4-BE49-F238E27FC236}">
                  <a16:creationId xmlns:a16="http://schemas.microsoft.com/office/drawing/2014/main" id="{A716494A-E004-4A44-961E-4BADC7CD601C}"/>
                </a:ext>
              </a:extLst>
            </p:cNvPr>
            <p:cNvSpPr txBox="1">
              <a:spLocks noChangeArrowheads="1"/>
            </p:cNvSpPr>
            <p:nvPr/>
          </p:nvSpPr>
          <p:spPr bwMode="auto">
            <a:xfrm>
              <a:off x="228600" y="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t>1969							2019</a:t>
              </a:r>
            </a:p>
          </p:txBody>
        </p:sp>
        <p:sp>
          <p:nvSpPr>
            <p:cNvPr id="9" name="TextBox 8">
              <a:extLst>
                <a:ext uri="{FF2B5EF4-FFF2-40B4-BE49-F238E27FC236}">
                  <a16:creationId xmlns:a16="http://schemas.microsoft.com/office/drawing/2014/main" id="{94A64249-702D-426A-AECB-DD781D371E86}"/>
                </a:ext>
              </a:extLst>
            </p:cNvPr>
            <p:cNvSpPr txBox="1"/>
            <p:nvPr/>
          </p:nvSpPr>
          <p:spPr>
            <a:xfrm>
              <a:off x="0" y="6324481"/>
              <a:ext cx="9144001" cy="461954"/>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a:solidFill>
                    <a:srgbClr val="FFFFFF"/>
                  </a:solidFill>
                  <a:latin typeface="Arial Black" panose="020B0A04020102020204" pitchFamily="34" charset="0"/>
                </a:rPr>
                <a:t>God’s church at 903 Center St. for 50 years</a:t>
              </a:r>
              <a:endParaRPr kumimoji="0" lang="en-US" sz="2400" b="0" i="0" u="none" strike="noStrike" kern="1200" cap="none" normalizeH="0" baseline="0" noProof="0" dirty="0">
                <a:ln>
                  <a:noFill/>
                </a:ln>
                <a:solidFill>
                  <a:srgbClr val="FFFFFF"/>
                </a:solidFill>
                <a:effectLst/>
                <a:uLnTx/>
                <a:uFillTx/>
                <a:latin typeface="Arial Black" panose="020B0A04020102020204" pitchFamily="34" charset="0"/>
                <a:ea typeface="+mn-ea"/>
                <a:cs typeface="+mn-cs"/>
              </a:endParaRPr>
            </a:p>
          </p:txBody>
        </p:sp>
      </p:grpSp>
      <p:sp>
        <p:nvSpPr>
          <p:cNvPr id="66563" name="TextBox 1">
            <a:extLst>
              <a:ext uri="{FF2B5EF4-FFF2-40B4-BE49-F238E27FC236}">
                <a16:creationId xmlns:a16="http://schemas.microsoft.com/office/drawing/2014/main" id="{23EF6F34-E547-4DA9-85B2-7AF6A752EF25}"/>
              </a:ext>
            </a:extLst>
          </p:cNvPr>
          <p:cNvSpPr txBox="1">
            <a:spLocks noChangeArrowheads="1"/>
          </p:cNvSpPr>
          <p:nvPr/>
        </p:nvSpPr>
        <p:spPr bwMode="auto">
          <a:xfrm>
            <a:off x="2667000" y="2438400"/>
            <a:ext cx="495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KNOW AS WESLEY</a:t>
            </a:r>
          </a:p>
        </p:txBody>
      </p:sp>
      <p:pic>
        <p:nvPicPr>
          <p:cNvPr id="10" name="Picture 5" descr="Canon Test Photos Wesley">
            <a:extLst>
              <a:ext uri="{FF2B5EF4-FFF2-40B4-BE49-F238E27FC236}">
                <a16:creationId xmlns:a16="http://schemas.microsoft.com/office/drawing/2014/main" id="{56473B30-A753-4EA7-9A83-2864A1838F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b="14286"/>
          <a:stretch/>
        </p:blipFill>
        <p:spPr bwMode="auto">
          <a:xfrm>
            <a:off x="507999" y="816428"/>
            <a:ext cx="8128000" cy="522514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218727"/>
      </p:ext>
    </p:extLst>
  </p:cSld>
  <p:clrMapOvr>
    <a:masterClrMapping/>
  </p:clrMapOvr>
  <mc:AlternateContent xmlns:mc="http://schemas.openxmlformats.org/markup-compatibility/2006" xmlns:p14="http://schemas.microsoft.com/office/powerpoint/2010/main">
    <mc:Choice Requires="p14">
      <p:transition spd="med" p14:dur="700" advTm="7794">
        <p:fade/>
      </p:transition>
    </mc:Choice>
    <mc:Fallback xmlns="">
      <p:transition spd="med" advTm="77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4" descr="WUMC- heritage039">
            <a:extLst>
              <a:ext uri="{FF2B5EF4-FFF2-40B4-BE49-F238E27FC236}">
                <a16:creationId xmlns:a16="http://schemas.microsoft.com/office/drawing/2014/main" id="{6785CC65-E2F7-4DD1-9C8C-9B605C6F0235}"/>
              </a:ext>
            </a:extLst>
          </p:cNvPr>
          <p:cNvPicPr>
            <a:picLocks noChangeAspect="1" noChangeArrowheads="1"/>
          </p:cNvPicPr>
          <p:nvPr/>
        </p:nvPicPr>
        <p:blipFill rotWithShape="1">
          <a:blip r:embed="rId3"/>
          <a:srcRect l="931" t="2024" r="1223" b="12402"/>
          <a:stretch/>
        </p:blipFill>
        <p:spPr bwMode="auto">
          <a:xfrm>
            <a:off x="571500" y="771525"/>
            <a:ext cx="8001000" cy="5257800"/>
          </a:xfrm>
          <a:prstGeom prst="rect">
            <a:avLst/>
          </a:prstGeom>
          <a:ln>
            <a:solidFill>
              <a:schemeClr val="tx1"/>
            </a:solidFill>
          </a:ln>
          <a:effectLst>
            <a:outerShdw blurRad="292100" dist="139700" dir="2700000" algn="tl" rotWithShape="0">
              <a:srgbClr val="333333">
                <a:alpha val="65000"/>
              </a:srgbClr>
            </a:outerShdw>
          </a:effectLst>
        </p:spPr>
      </p:pic>
      <p:pic>
        <p:nvPicPr>
          <p:cNvPr id="22532" name="Picture 12" descr="Image result for HAND DRAWN CIRCLE IMAGE">
            <a:extLst>
              <a:ext uri="{FF2B5EF4-FFF2-40B4-BE49-F238E27FC236}">
                <a16:creationId xmlns:a16="http://schemas.microsoft.com/office/drawing/2014/main" id="{88485239-06A5-48B8-B30D-6AFEEC8AB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389" r="33669" b="63512"/>
          <a:stretch>
            <a:fillRect/>
          </a:stretch>
        </p:blipFill>
        <p:spPr bwMode="auto">
          <a:xfrm>
            <a:off x="5527675" y="2819400"/>
            <a:ext cx="36163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EBE2F64C-F588-4F4A-9C88-70A6D5F7E508}"/>
              </a:ext>
            </a:extLst>
          </p:cNvPr>
          <p:cNvGrpSpPr/>
          <p:nvPr/>
        </p:nvGrpSpPr>
        <p:grpSpPr>
          <a:xfrm>
            <a:off x="0" y="0"/>
            <a:ext cx="9144000" cy="6843713"/>
            <a:chOff x="0" y="0"/>
            <a:chExt cx="9144000" cy="6843713"/>
          </a:xfrm>
        </p:grpSpPr>
        <p:sp>
          <p:nvSpPr>
            <p:cNvPr id="11" name="Rectangle 10">
              <a:extLst>
                <a:ext uri="{FF2B5EF4-FFF2-40B4-BE49-F238E27FC236}">
                  <a16:creationId xmlns:a16="http://schemas.microsoft.com/office/drawing/2014/main" id="{1CA2874A-4286-4891-AF46-B50171734F47}"/>
                </a:ext>
              </a:extLst>
            </p:cNvPr>
            <p:cNvSpPr/>
            <p:nvPr/>
          </p:nvSpPr>
          <p:spPr bwMode="auto">
            <a:xfrm>
              <a:off x="0" y="0"/>
              <a:ext cx="9144000" cy="6048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DF9E31BA-331D-4C14-9FA4-0BDFD2447731}"/>
                </a:ext>
              </a:extLst>
            </p:cNvPr>
            <p:cNvSpPr/>
            <p:nvPr/>
          </p:nvSpPr>
          <p:spPr bwMode="auto">
            <a:xfrm>
              <a:off x="0" y="6238875"/>
              <a:ext cx="9144000" cy="6048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6">
              <a:extLst>
                <a:ext uri="{FF2B5EF4-FFF2-40B4-BE49-F238E27FC236}">
                  <a16:creationId xmlns:a16="http://schemas.microsoft.com/office/drawing/2014/main" id="{F34D9BD2-B9D3-45B7-AF9A-04264E0001E8}"/>
                </a:ext>
              </a:extLst>
            </p:cNvPr>
            <p:cNvSpPr txBox="1">
              <a:spLocks noChangeArrowheads="1"/>
            </p:cNvSpPr>
            <p:nvPr/>
          </p:nvSpPr>
          <p:spPr bwMode="auto">
            <a:xfrm>
              <a:off x="228600" y="0"/>
              <a:ext cx="8686799" cy="58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1969							2019</a:t>
              </a:r>
            </a:p>
          </p:txBody>
        </p:sp>
        <p:sp>
          <p:nvSpPr>
            <p:cNvPr id="14" name="TextBox 13">
              <a:extLst>
                <a:ext uri="{FF2B5EF4-FFF2-40B4-BE49-F238E27FC236}">
                  <a16:creationId xmlns:a16="http://schemas.microsoft.com/office/drawing/2014/main" id="{B2723CC0-0CF1-46C8-BB4F-D1A84CF2495B}"/>
                </a:ext>
              </a:extLst>
            </p:cNvPr>
            <p:cNvSpPr txBox="1"/>
            <p:nvPr/>
          </p:nvSpPr>
          <p:spPr bwMode="auto">
            <a:xfrm>
              <a:off x="0" y="6324600"/>
              <a:ext cx="9144000" cy="461963"/>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normalizeH="0" baseline="0" noProof="0" dirty="0">
                  <a:ln>
                    <a:noFill/>
                  </a:ln>
                  <a:solidFill>
                    <a:srgbClr val="FFFFFF"/>
                  </a:solidFill>
                  <a:effectLst/>
                  <a:uLnTx/>
                  <a:uFillTx/>
                  <a:latin typeface="Arial Black" panose="020B0A04020102020204" pitchFamily="34" charset="0"/>
                  <a:ea typeface="+mn-ea"/>
                  <a:cs typeface="+mn-cs"/>
                </a:rPr>
                <a:t>1965—no room to expand downtown</a:t>
              </a:r>
            </a:p>
          </p:txBody>
        </p:sp>
      </p:grpSp>
    </p:spTree>
  </p:cSld>
  <p:clrMapOvr>
    <a:masterClrMapping/>
  </p:clrMapOvr>
  <mc:AlternateContent xmlns:mc="http://schemas.openxmlformats.org/markup-compatibility/2006" xmlns:p14="http://schemas.microsoft.com/office/powerpoint/2010/main">
    <mc:Choice Requires="p14">
      <p:transition spd="med" p14:dur="700" advTm="12739">
        <p:fade/>
      </p:transition>
    </mc:Choice>
    <mc:Fallback xmlns="">
      <p:transition spd="med" advTm="12739">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250"/>
                                  </p:stCondLst>
                                  <p:childTnLst>
                                    <p:set>
                                      <p:cBhvr>
                                        <p:cTn id="6" dur="1" fill="hold">
                                          <p:stCondLst>
                                            <p:cond delay="749"/>
                                          </p:stCondLst>
                                        </p:cTn>
                                        <p:tgtEl>
                                          <p:spTgt spid="9219"/>
                                        </p:tgtEl>
                                        <p:attrNameLst>
                                          <p:attrName>style.visibility</p:attrName>
                                        </p:attrNameLst>
                                      </p:cBhvr>
                                      <p:to>
                                        <p:strVal val="visible"/>
                                      </p:to>
                                    </p:set>
                                  </p:childTnLst>
                                </p:cTn>
                              </p:par>
                            </p:childTnLst>
                          </p:cTn>
                        </p:par>
                        <p:par>
                          <p:cTn id="7" fill="hold">
                            <p:stCondLst>
                              <p:cond delay="1000"/>
                            </p:stCondLst>
                            <p:childTnLst>
                              <p:par>
                                <p:cTn id="8" presetID="22" presetClass="entr" presetSubtype="4" fill="hold" nodeType="afterEffect">
                                  <p:stCondLst>
                                    <p:cond delay="750"/>
                                  </p:stCondLst>
                                  <p:childTnLst>
                                    <p:set>
                                      <p:cBhvr>
                                        <p:cTn id="9" dur="1" fill="hold">
                                          <p:stCondLst>
                                            <p:cond delay="0"/>
                                          </p:stCondLst>
                                        </p:cTn>
                                        <p:tgtEl>
                                          <p:spTgt spid="22532"/>
                                        </p:tgtEl>
                                        <p:attrNameLst>
                                          <p:attrName>style.visibility</p:attrName>
                                        </p:attrNameLst>
                                      </p:cBhvr>
                                      <p:to>
                                        <p:strVal val="visible"/>
                                      </p:to>
                                    </p:set>
                                    <p:animEffect transition="in" filter="wipe(down)">
                                      <p:cBhvr>
                                        <p:cTn id="10" dur="125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4" descr="WUMC- heritage040">
            <a:extLst>
              <a:ext uri="{FF2B5EF4-FFF2-40B4-BE49-F238E27FC236}">
                <a16:creationId xmlns:a16="http://schemas.microsoft.com/office/drawing/2014/main" id="{B175FA9D-6D46-471C-9217-D01A0B4A50F1}"/>
              </a:ext>
            </a:extLst>
          </p:cNvPr>
          <p:cNvPicPr>
            <a:picLocks noChangeAspect="1" noChangeArrowheads="1"/>
          </p:cNvPicPr>
          <p:nvPr/>
        </p:nvPicPr>
        <p:blipFill>
          <a:blip r:embed="rId3"/>
          <a:srcRect/>
          <a:stretch>
            <a:fillRect/>
          </a:stretch>
        </p:blipFill>
        <p:spPr bwMode="auto">
          <a:xfrm>
            <a:off x="1143000" y="838200"/>
            <a:ext cx="6819900" cy="5181600"/>
          </a:xfrm>
          <a:prstGeom prst="rect">
            <a:avLst/>
          </a:prstGeom>
          <a:ln>
            <a:solidFill>
              <a:schemeClr val="tx1"/>
            </a:solidFill>
          </a:ln>
          <a:effectLst>
            <a:outerShdw blurRad="292100" dist="139700" dir="2700000" algn="tl" rotWithShape="0">
              <a:srgbClr val="333333">
                <a:alpha val="65000"/>
              </a:srgbClr>
            </a:outerShdw>
          </a:effectLst>
        </p:spPr>
      </p:pic>
      <p:grpSp>
        <p:nvGrpSpPr>
          <p:cNvPr id="24579" name="Group 6">
            <a:extLst>
              <a:ext uri="{FF2B5EF4-FFF2-40B4-BE49-F238E27FC236}">
                <a16:creationId xmlns:a16="http://schemas.microsoft.com/office/drawing/2014/main" id="{4D9A99EF-CBC5-41D2-94FE-44B6ECE3B527}"/>
              </a:ext>
            </a:extLst>
          </p:cNvPr>
          <p:cNvGrpSpPr>
            <a:grpSpLocks/>
          </p:cNvGrpSpPr>
          <p:nvPr/>
        </p:nvGrpSpPr>
        <p:grpSpPr bwMode="auto">
          <a:xfrm>
            <a:off x="0" y="0"/>
            <a:ext cx="9144000" cy="6843713"/>
            <a:chOff x="0" y="0"/>
            <a:chExt cx="9144001" cy="6843584"/>
          </a:xfrm>
        </p:grpSpPr>
        <p:sp>
          <p:nvSpPr>
            <p:cNvPr id="8" name="Rectangle 7">
              <a:extLst>
                <a:ext uri="{FF2B5EF4-FFF2-40B4-BE49-F238E27FC236}">
                  <a16:creationId xmlns:a16="http://schemas.microsoft.com/office/drawing/2014/main" id="{EB4833E9-7702-4FAE-BED3-4886D3EB5A2F}"/>
                </a:ext>
              </a:extLst>
            </p:cNvPr>
            <p:cNvSpPr/>
            <p:nvPr/>
          </p:nvSpPr>
          <p:spPr>
            <a:xfrm>
              <a:off x="0" y="0"/>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6D82A82E-6C99-44E2-B8CE-E01C3ACBF7FB}"/>
                </a:ext>
              </a:extLst>
            </p:cNvPr>
            <p:cNvSpPr/>
            <p:nvPr/>
          </p:nvSpPr>
          <p:spPr>
            <a:xfrm>
              <a:off x="0" y="6238757"/>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582" name="TextBox 9">
              <a:extLst>
                <a:ext uri="{FF2B5EF4-FFF2-40B4-BE49-F238E27FC236}">
                  <a16:creationId xmlns:a16="http://schemas.microsoft.com/office/drawing/2014/main" id="{BD72728F-2105-48AA-879E-A8907C37F7E1}"/>
                </a:ext>
              </a:extLst>
            </p:cNvPr>
            <p:cNvSpPr txBox="1">
              <a:spLocks noChangeArrowheads="1"/>
            </p:cNvSpPr>
            <p:nvPr/>
          </p:nvSpPr>
          <p:spPr bwMode="auto">
            <a:xfrm>
              <a:off x="228600" y="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t>1969							2019</a:t>
              </a:r>
            </a:p>
          </p:txBody>
        </p:sp>
        <p:sp>
          <p:nvSpPr>
            <p:cNvPr id="11" name="TextBox 10">
              <a:extLst>
                <a:ext uri="{FF2B5EF4-FFF2-40B4-BE49-F238E27FC236}">
                  <a16:creationId xmlns:a16="http://schemas.microsoft.com/office/drawing/2014/main" id="{CBDB41E6-ACF3-4823-8583-20C4787E2DD6}"/>
                </a:ext>
              </a:extLst>
            </p:cNvPr>
            <p:cNvSpPr txBox="1"/>
            <p:nvPr/>
          </p:nvSpPr>
          <p:spPr>
            <a:xfrm>
              <a:off x="0" y="6324481"/>
              <a:ext cx="9144001" cy="461954"/>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normalizeH="0" baseline="0" noProof="0" dirty="0">
                  <a:ln>
                    <a:noFill/>
                  </a:ln>
                  <a:solidFill>
                    <a:srgbClr val="FFFFFF"/>
                  </a:solidFill>
                  <a:effectLst/>
                  <a:uLnTx/>
                  <a:uFillTx/>
                  <a:latin typeface="Arial Black" panose="020B0A04020102020204" pitchFamily="34" charset="0"/>
                  <a:ea typeface="+mn-ea"/>
                  <a:cs typeface="+mn-cs"/>
                </a:rPr>
                <a:t>Donated property on Center St. extended</a:t>
              </a:r>
            </a:p>
          </p:txBody>
        </p:sp>
      </p:grpSp>
    </p:spTree>
  </p:cSld>
  <p:clrMapOvr>
    <a:masterClrMapping/>
  </p:clrMapOvr>
  <mc:AlternateContent xmlns:mc="http://schemas.openxmlformats.org/markup-compatibility/2006" xmlns:p14="http://schemas.microsoft.com/office/powerpoint/2010/main">
    <mc:Choice Requires="p14">
      <p:transition spd="med" p14:dur="700" advTm="17812">
        <p:fade/>
      </p:transition>
    </mc:Choice>
    <mc:Fallback xmlns="">
      <p:transition spd="med" advTm="17812">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1" name="Picture 7" descr="WUMC- heritage021">
            <a:extLst>
              <a:ext uri="{FF2B5EF4-FFF2-40B4-BE49-F238E27FC236}">
                <a16:creationId xmlns:a16="http://schemas.microsoft.com/office/drawing/2014/main" id="{5149BC7C-E35E-4199-8E31-BA407726F117}"/>
              </a:ext>
            </a:extLst>
          </p:cNvPr>
          <p:cNvPicPr>
            <a:picLocks noChangeAspect="1" noChangeArrowheads="1"/>
          </p:cNvPicPr>
          <p:nvPr/>
        </p:nvPicPr>
        <p:blipFill rotWithShape="1">
          <a:blip r:embed="rId5"/>
          <a:srcRect t="4038"/>
          <a:stretch/>
        </p:blipFill>
        <p:spPr bwMode="auto">
          <a:xfrm>
            <a:off x="868363" y="990600"/>
            <a:ext cx="7407275" cy="4840288"/>
          </a:xfrm>
          <a:prstGeom prst="rect">
            <a:avLst/>
          </a:prstGeom>
          <a:ln>
            <a:solidFill>
              <a:schemeClr val="tx1"/>
            </a:solidFill>
          </a:ln>
          <a:effectLst>
            <a:outerShdw blurRad="292100" dist="139700" dir="2700000" algn="tl" rotWithShape="0">
              <a:srgbClr val="333333">
                <a:alpha val="65000"/>
              </a:srgbClr>
            </a:outerShdw>
          </a:effectLst>
        </p:spPr>
      </p:pic>
      <p:pic>
        <p:nvPicPr>
          <p:cNvPr id="3" name="Audio 2">
            <a:hlinkClick r:id="" action="ppaction://media"/>
            <a:extLst>
              <a:ext uri="{FF2B5EF4-FFF2-40B4-BE49-F238E27FC236}">
                <a16:creationId xmlns:a16="http://schemas.microsoft.com/office/drawing/2014/main" id="{3F31E527-AAEF-4074-B19B-FF0F354A4789}"/>
              </a:ext>
            </a:extLst>
          </p:cNvPr>
          <p:cNvPicPr>
            <a:picLocks noChangeAspect="1"/>
          </p:cNvPicPr>
          <p:nvPr>
            <a:wavAudioFile r:embed="rId2" name="DF4A685B.wav"/>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6" name="Group 5">
            <a:extLst>
              <a:ext uri="{FF2B5EF4-FFF2-40B4-BE49-F238E27FC236}">
                <a16:creationId xmlns:a16="http://schemas.microsoft.com/office/drawing/2014/main" id="{A9EBA113-BD60-4E56-8836-F8875B27DB72}"/>
              </a:ext>
            </a:extLst>
          </p:cNvPr>
          <p:cNvGrpSpPr>
            <a:grpSpLocks/>
          </p:cNvGrpSpPr>
          <p:nvPr/>
        </p:nvGrpSpPr>
        <p:grpSpPr bwMode="auto">
          <a:xfrm>
            <a:off x="0" y="0"/>
            <a:ext cx="9144000" cy="6843713"/>
            <a:chOff x="0" y="0"/>
            <a:chExt cx="9144001" cy="6843584"/>
          </a:xfrm>
        </p:grpSpPr>
        <p:sp>
          <p:nvSpPr>
            <p:cNvPr id="7" name="Rectangle 6">
              <a:extLst>
                <a:ext uri="{FF2B5EF4-FFF2-40B4-BE49-F238E27FC236}">
                  <a16:creationId xmlns:a16="http://schemas.microsoft.com/office/drawing/2014/main" id="{B3B45C3B-415F-4064-962A-4606C7B5E8D1}"/>
                </a:ext>
              </a:extLst>
            </p:cNvPr>
            <p:cNvSpPr/>
            <p:nvPr/>
          </p:nvSpPr>
          <p:spPr>
            <a:xfrm>
              <a:off x="0" y="0"/>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6B957394-442A-437E-A63F-8691573AE3E2}"/>
                </a:ext>
              </a:extLst>
            </p:cNvPr>
            <p:cNvSpPr/>
            <p:nvPr/>
          </p:nvSpPr>
          <p:spPr>
            <a:xfrm>
              <a:off x="0" y="6238757"/>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679" name="TextBox 8">
              <a:extLst>
                <a:ext uri="{FF2B5EF4-FFF2-40B4-BE49-F238E27FC236}">
                  <a16:creationId xmlns:a16="http://schemas.microsoft.com/office/drawing/2014/main" id="{F5B8C79D-4446-4085-B9F7-FE6A231140E1}"/>
                </a:ext>
              </a:extLst>
            </p:cNvPr>
            <p:cNvSpPr txBox="1">
              <a:spLocks noChangeArrowheads="1"/>
            </p:cNvSpPr>
            <p:nvPr/>
          </p:nvSpPr>
          <p:spPr bwMode="auto">
            <a:xfrm>
              <a:off x="228600" y="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t>1969							2019</a:t>
              </a:r>
            </a:p>
          </p:txBody>
        </p:sp>
        <p:sp>
          <p:nvSpPr>
            <p:cNvPr id="10" name="TextBox 9">
              <a:extLst>
                <a:ext uri="{FF2B5EF4-FFF2-40B4-BE49-F238E27FC236}">
                  <a16:creationId xmlns:a16="http://schemas.microsoft.com/office/drawing/2014/main" id="{028E973F-0F53-453D-9716-10226733FA80}"/>
                </a:ext>
              </a:extLst>
            </p:cNvPr>
            <p:cNvSpPr txBox="1"/>
            <p:nvPr/>
          </p:nvSpPr>
          <p:spPr>
            <a:xfrm>
              <a:off x="0" y="6324481"/>
              <a:ext cx="9144001" cy="461954"/>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normalizeH="0" baseline="0" noProof="0" dirty="0">
                  <a:ln>
                    <a:noFill/>
                  </a:ln>
                  <a:solidFill>
                    <a:srgbClr val="FFFFFF"/>
                  </a:solidFill>
                  <a:effectLst/>
                  <a:uLnTx/>
                  <a:uFillTx/>
                  <a:latin typeface="Arial Black" panose="020B0A04020102020204" pitchFamily="34" charset="0"/>
                  <a:ea typeface="+mn-ea"/>
                  <a:cs typeface="+mn-cs"/>
                </a:rPr>
                <a:t>Fundraising is launched</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20937">
        <p:fade/>
      </p:transition>
    </mc:Choice>
    <mc:Fallback xmlns="">
      <p:transition spd="med" advTm="20937">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250"/>
                                  </p:stCondLst>
                                  <p:childTnLst>
                                    <p:set>
                                      <p:cBhvr>
                                        <p:cTn id="10" dur="1" fill="hold">
                                          <p:stCondLst>
                                            <p:cond delay="0"/>
                                          </p:stCondLst>
                                        </p:cTn>
                                        <p:tgtEl>
                                          <p:spTgt spid="57351"/>
                                        </p:tgtEl>
                                        <p:attrNameLst>
                                          <p:attrName>style.visibility</p:attrName>
                                        </p:attrNameLst>
                                      </p:cBhvr>
                                      <p:to>
                                        <p:strVal val="visible"/>
                                      </p:to>
                                    </p:set>
                                    <p:animEffect transition="in" filter="fade">
                                      <p:cBhvr>
                                        <p:cTn id="11" dur="750"/>
                                        <p:tgtEl>
                                          <p:spTgt spid="573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
            <a:extLst>
              <a:ext uri="{FF2B5EF4-FFF2-40B4-BE49-F238E27FC236}">
                <a16:creationId xmlns:a16="http://schemas.microsoft.com/office/drawing/2014/main" id="{27A1CBFB-91AF-4967-BBE4-845D2D2A98A5}"/>
              </a:ext>
            </a:extLst>
          </p:cNvPr>
          <p:cNvGrpSpPr>
            <a:grpSpLocks/>
          </p:cNvGrpSpPr>
          <p:nvPr/>
        </p:nvGrpSpPr>
        <p:grpSpPr bwMode="auto">
          <a:xfrm>
            <a:off x="0" y="0"/>
            <a:ext cx="9144000" cy="6843713"/>
            <a:chOff x="0" y="0"/>
            <a:chExt cx="9144001" cy="6843584"/>
          </a:xfrm>
        </p:grpSpPr>
        <p:sp>
          <p:nvSpPr>
            <p:cNvPr id="3" name="Rectangle 2">
              <a:extLst>
                <a:ext uri="{FF2B5EF4-FFF2-40B4-BE49-F238E27FC236}">
                  <a16:creationId xmlns:a16="http://schemas.microsoft.com/office/drawing/2014/main" id="{0C286C96-E635-418E-91FC-17C9F0D076B9}"/>
                </a:ext>
              </a:extLst>
            </p:cNvPr>
            <p:cNvSpPr/>
            <p:nvPr/>
          </p:nvSpPr>
          <p:spPr>
            <a:xfrm>
              <a:off x="0" y="0"/>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238D1C15-BF00-4D21-9CF9-E4AC7C679146}"/>
                </a:ext>
              </a:extLst>
            </p:cNvPr>
            <p:cNvSpPr/>
            <p:nvPr/>
          </p:nvSpPr>
          <p:spPr>
            <a:xfrm>
              <a:off x="0" y="6238757"/>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726" name="TextBox 4">
              <a:extLst>
                <a:ext uri="{FF2B5EF4-FFF2-40B4-BE49-F238E27FC236}">
                  <a16:creationId xmlns:a16="http://schemas.microsoft.com/office/drawing/2014/main" id="{CAE755E5-FA10-4AD2-98D1-3C9B7B677CB3}"/>
                </a:ext>
              </a:extLst>
            </p:cNvPr>
            <p:cNvSpPr txBox="1">
              <a:spLocks noChangeArrowheads="1"/>
            </p:cNvSpPr>
            <p:nvPr/>
          </p:nvSpPr>
          <p:spPr bwMode="auto">
            <a:xfrm>
              <a:off x="228600" y="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t>1969							2019</a:t>
              </a:r>
            </a:p>
          </p:txBody>
        </p:sp>
        <p:sp>
          <p:nvSpPr>
            <p:cNvPr id="6" name="TextBox 5">
              <a:extLst>
                <a:ext uri="{FF2B5EF4-FFF2-40B4-BE49-F238E27FC236}">
                  <a16:creationId xmlns:a16="http://schemas.microsoft.com/office/drawing/2014/main" id="{AAA7BDAF-7D7C-4F28-874E-B3DEF9D2E229}"/>
                </a:ext>
              </a:extLst>
            </p:cNvPr>
            <p:cNvSpPr txBox="1"/>
            <p:nvPr/>
          </p:nvSpPr>
          <p:spPr>
            <a:xfrm>
              <a:off x="0" y="6324481"/>
              <a:ext cx="9144001" cy="461954"/>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normalizeH="0" baseline="0" noProof="0" dirty="0">
                  <a:ln>
                    <a:noFill/>
                  </a:ln>
                  <a:solidFill>
                    <a:srgbClr val="FFFFFF"/>
                  </a:solidFill>
                  <a:effectLst/>
                  <a:uLnTx/>
                  <a:uFillTx/>
                  <a:latin typeface="Arial Black" panose="020B0A04020102020204" pitchFamily="34" charset="0"/>
                  <a:ea typeface="+mn-ea"/>
                  <a:cs typeface="+mn-cs"/>
                </a:rPr>
                <a:t>A one-story design unique to the area</a:t>
              </a:r>
            </a:p>
          </p:txBody>
        </p:sp>
      </p:grpSp>
      <p:pic>
        <p:nvPicPr>
          <p:cNvPr id="5" name="Picture 4">
            <a:extLst>
              <a:ext uri="{FF2B5EF4-FFF2-40B4-BE49-F238E27FC236}">
                <a16:creationId xmlns:a16="http://schemas.microsoft.com/office/drawing/2014/main" id="{A2E470C3-B5C2-4919-AA50-FD5E2D44CC6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1166" y="736030"/>
            <a:ext cx="8458200" cy="5385939"/>
          </a:xfrm>
          <a:prstGeom prst="rect">
            <a:avLst/>
          </a:prstGeom>
          <a:ln>
            <a:solidFill>
              <a:schemeClr val="tx1"/>
            </a:solidFill>
          </a:ln>
        </p:spPr>
      </p:pic>
      <p:sp>
        <p:nvSpPr>
          <p:cNvPr id="7" name="TextBox 6">
            <a:extLst>
              <a:ext uri="{FF2B5EF4-FFF2-40B4-BE49-F238E27FC236}">
                <a16:creationId xmlns:a16="http://schemas.microsoft.com/office/drawing/2014/main" id="{B84712B8-33C2-43BE-932F-72C6848D166F}"/>
              </a:ext>
            </a:extLst>
          </p:cNvPr>
          <p:cNvSpPr txBox="1"/>
          <p:nvPr/>
        </p:nvSpPr>
        <p:spPr>
          <a:xfrm>
            <a:off x="5943600" y="2667000"/>
            <a:ext cx="18288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SANCTUARY</a:t>
            </a:r>
          </a:p>
        </p:txBody>
      </p:sp>
      <p:sp>
        <p:nvSpPr>
          <p:cNvPr id="11" name="TextBox 10">
            <a:extLst>
              <a:ext uri="{FF2B5EF4-FFF2-40B4-BE49-F238E27FC236}">
                <a16:creationId xmlns:a16="http://schemas.microsoft.com/office/drawing/2014/main" id="{4AEF8621-4828-4393-B434-CA07FC88FDE7}"/>
              </a:ext>
            </a:extLst>
          </p:cNvPr>
          <p:cNvSpPr txBox="1"/>
          <p:nvPr/>
        </p:nvSpPr>
        <p:spPr>
          <a:xfrm>
            <a:off x="7336971" y="5181600"/>
            <a:ext cx="18288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CHAPEL</a:t>
            </a:r>
          </a:p>
        </p:txBody>
      </p:sp>
      <p:sp>
        <p:nvSpPr>
          <p:cNvPr id="12" name="TextBox 11">
            <a:extLst>
              <a:ext uri="{FF2B5EF4-FFF2-40B4-BE49-F238E27FC236}">
                <a16:creationId xmlns:a16="http://schemas.microsoft.com/office/drawing/2014/main" id="{7B0F54F6-92F5-46C2-8E05-74BDA808FE47}"/>
              </a:ext>
            </a:extLst>
          </p:cNvPr>
          <p:cNvSpPr txBox="1"/>
          <p:nvPr/>
        </p:nvSpPr>
        <p:spPr>
          <a:xfrm>
            <a:off x="533400" y="2708334"/>
            <a:ext cx="18288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FELLOWSHIP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HALL</a:t>
            </a:r>
          </a:p>
        </p:txBody>
      </p:sp>
      <p:sp>
        <p:nvSpPr>
          <p:cNvPr id="13" name="TextBox 12">
            <a:extLst>
              <a:ext uri="{FF2B5EF4-FFF2-40B4-BE49-F238E27FC236}">
                <a16:creationId xmlns:a16="http://schemas.microsoft.com/office/drawing/2014/main" id="{BECDE5A7-7DB2-4FDF-9EB0-1BC76C3C4029}"/>
              </a:ext>
            </a:extLst>
          </p:cNvPr>
          <p:cNvSpPr txBox="1"/>
          <p:nvPr/>
        </p:nvSpPr>
        <p:spPr>
          <a:xfrm>
            <a:off x="990600" y="4368985"/>
            <a:ext cx="18288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KITCHEN</a:t>
            </a:r>
          </a:p>
        </p:txBody>
      </p:sp>
      <p:sp>
        <p:nvSpPr>
          <p:cNvPr id="14" name="TextBox 13">
            <a:extLst>
              <a:ext uri="{FF2B5EF4-FFF2-40B4-BE49-F238E27FC236}">
                <a16:creationId xmlns:a16="http://schemas.microsoft.com/office/drawing/2014/main" id="{8C715F05-416F-49C4-973C-C81C31E14C0A}"/>
              </a:ext>
            </a:extLst>
          </p:cNvPr>
          <p:cNvSpPr txBox="1"/>
          <p:nvPr/>
        </p:nvSpPr>
        <p:spPr>
          <a:xfrm>
            <a:off x="2481944" y="4439003"/>
            <a:ext cx="18288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CLASSROOMS</a:t>
            </a:r>
          </a:p>
        </p:txBody>
      </p:sp>
      <p:cxnSp>
        <p:nvCxnSpPr>
          <p:cNvPr id="9" name="Straight Arrow Connector 8">
            <a:extLst>
              <a:ext uri="{FF2B5EF4-FFF2-40B4-BE49-F238E27FC236}">
                <a16:creationId xmlns:a16="http://schemas.microsoft.com/office/drawing/2014/main" id="{7B0B17C7-97F1-44EB-A2A8-9DCAC7F09D4D}"/>
              </a:ext>
            </a:extLst>
          </p:cNvPr>
          <p:cNvCxnSpPr/>
          <p:nvPr/>
        </p:nvCxnSpPr>
        <p:spPr>
          <a:xfrm flipV="1">
            <a:off x="3992285" y="4116771"/>
            <a:ext cx="304800" cy="2502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57C9A0D-2C16-4399-8142-B0639356C05B}"/>
              </a:ext>
            </a:extLst>
          </p:cNvPr>
          <p:cNvCxnSpPr>
            <a:cxnSpLocks/>
          </p:cNvCxnSpPr>
          <p:nvPr/>
        </p:nvCxnSpPr>
        <p:spPr>
          <a:xfrm flipH="1" flipV="1">
            <a:off x="2481944" y="4073484"/>
            <a:ext cx="394506" cy="3489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6ACC5BC-B163-4CD5-A36F-F37736772DD0}"/>
              </a:ext>
            </a:extLst>
          </p:cNvPr>
          <p:cNvCxnSpPr>
            <a:cxnSpLocks/>
          </p:cNvCxnSpPr>
          <p:nvPr/>
        </p:nvCxnSpPr>
        <p:spPr>
          <a:xfrm flipH="1" flipV="1">
            <a:off x="2481944" y="3124200"/>
            <a:ext cx="413656" cy="12613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0E52A9A-E7A1-40E4-A039-E52ABDAE61EB}"/>
              </a:ext>
            </a:extLst>
          </p:cNvPr>
          <p:cNvCxnSpPr>
            <a:cxnSpLocks/>
          </p:cNvCxnSpPr>
          <p:nvPr/>
        </p:nvCxnSpPr>
        <p:spPr>
          <a:xfrm flipH="1" flipV="1">
            <a:off x="2797630" y="1871136"/>
            <a:ext cx="157842" cy="24978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96C9ECC-CC78-4040-902F-05A085E17A5B}"/>
              </a:ext>
            </a:extLst>
          </p:cNvPr>
          <p:cNvSpPr txBox="1"/>
          <p:nvPr/>
        </p:nvSpPr>
        <p:spPr>
          <a:xfrm>
            <a:off x="5021946" y="4569748"/>
            <a:ext cx="18288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OFFICES</a:t>
            </a:r>
          </a:p>
        </p:txBody>
      </p:sp>
      <p:sp>
        <p:nvSpPr>
          <p:cNvPr id="26" name="TextBox 25">
            <a:extLst>
              <a:ext uri="{FF2B5EF4-FFF2-40B4-BE49-F238E27FC236}">
                <a16:creationId xmlns:a16="http://schemas.microsoft.com/office/drawing/2014/main" id="{DC1CF5BD-25EA-4F3A-8D5F-91DBA20375CD}"/>
              </a:ext>
            </a:extLst>
          </p:cNvPr>
          <p:cNvSpPr txBox="1"/>
          <p:nvPr/>
        </p:nvSpPr>
        <p:spPr>
          <a:xfrm>
            <a:off x="6964034" y="4156288"/>
            <a:ext cx="18288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LOUNGE</a:t>
            </a:r>
          </a:p>
        </p:txBody>
      </p:sp>
      <p:cxnSp>
        <p:nvCxnSpPr>
          <p:cNvPr id="27" name="Straight Arrow Connector 26">
            <a:extLst>
              <a:ext uri="{FF2B5EF4-FFF2-40B4-BE49-F238E27FC236}">
                <a16:creationId xmlns:a16="http://schemas.microsoft.com/office/drawing/2014/main" id="{21CB76AA-9011-4D74-8BB8-B97B7130F197}"/>
              </a:ext>
            </a:extLst>
          </p:cNvPr>
          <p:cNvCxnSpPr>
            <a:cxnSpLocks/>
          </p:cNvCxnSpPr>
          <p:nvPr/>
        </p:nvCxnSpPr>
        <p:spPr>
          <a:xfrm flipV="1">
            <a:off x="3902528" y="2667001"/>
            <a:ext cx="258536" cy="16739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FE29E83-CA83-4DD1-816C-D7C090BE61BE}"/>
              </a:ext>
            </a:extLst>
          </p:cNvPr>
          <p:cNvCxnSpPr>
            <a:cxnSpLocks/>
          </p:cNvCxnSpPr>
          <p:nvPr/>
        </p:nvCxnSpPr>
        <p:spPr>
          <a:xfrm flipV="1">
            <a:off x="3948086" y="2609851"/>
            <a:ext cx="1081063" cy="17498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9989F88-32C6-4287-B8A3-9E5A4721674B}"/>
              </a:ext>
            </a:extLst>
          </p:cNvPr>
          <p:cNvCxnSpPr>
            <a:cxnSpLocks/>
          </p:cNvCxnSpPr>
          <p:nvPr/>
        </p:nvCxnSpPr>
        <p:spPr>
          <a:xfrm flipV="1">
            <a:off x="3482622" y="3970557"/>
            <a:ext cx="0" cy="4149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2" presetClass="entr" presetSubtype="4" fill="hold" nodeType="withEffect">
                                  <p:stCondLst>
                                    <p:cond delay="50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750"/>
                                        <p:tgtEl>
                                          <p:spTgt spid="17"/>
                                        </p:tgtEl>
                                      </p:cBhvr>
                                    </p:animEffect>
                                  </p:childTnLst>
                                </p:cTn>
                              </p:par>
                              <p:par>
                                <p:cTn id="31" presetID="22" presetClass="entr" presetSubtype="4" fill="hold" nodeType="withEffect">
                                  <p:stCondLst>
                                    <p:cond delay="25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750"/>
                                        <p:tgtEl>
                                          <p:spTgt spid="20"/>
                                        </p:tgtEl>
                                      </p:cBhvr>
                                    </p:animEffect>
                                  </p:childTnLst>
                                </p:cTn>
                              </p:par>
                              <p:par>
                                <p:cTn id="34" presetID="22" presetClass="entr" presetSubtype="4" fill="hold" nodeType="withEffect">
                                  <p:stCondLst>
                                    <p:cond delay="25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750"/>
                                        <p:tgtEl>
                                          <p:spTgt spid="22"/>
                                        </p:tgtEl>
                                      </p:cBhvr>
                                    </p:animEffect>
                                  </p:childTnLst>
                                </p:cTn>
                              </p:par>
                              <p:par>
                                <p:cTn id="37" presetID="22" presetClass="entr" presetSubtype="4" fill="hold" nodeType="withEffect">
                                  <p:stCondLst>
                                    <p:cond delay="25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750"/>
                                        <p:tgtEl>
                                          <p:spTgt spid="27"/>
                                        </p:tgtEl>
                                      </p:cBhvr>
                                    </p:animEffect>
                                  </p:childTnLst>
                                </p:cTn>
                              </p:par>
                              <p:par>
                                <p:cTn id="40" presetID="22" presetClass="entr" presetSubtype="4" fill="hold" nodeType="withEffect">
                                  <p:stCondLst>
                                    <p:cond delay="25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750"/>
                                        <p:tgtEl>
                                          <p:spTgt spid="31"/>
                                        </p:tgtEl>
                                      </p:cBhvr>
                                    </p:animEffect>
                                  </p:childTnLst>
                                </p:cTn>
                              </p:par>
                              <p:par>
                                <p:cTn id="43" presetID="22" presetClass="entr" presetSubtype="4" fill="hold" nodeType="withEffect">
                                  <p:stCondLst>
                                    <p:cond delay="25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750"/>
                                        <p:tgtEl>
                                          <p:spTgt spid="9"/>
                                        </p:tgtEl>
                                      </p:cBhvr>
                                    </p:animEffect>
                                  </p:childTnLst>
                                </p:cTn>
                              </p:par>
                              <p:par>
                                <p:cTn id="46" presetID="22" presetClass="entr" presetSubtype="4" fill="hold" nodeType="withEffect">
                                  <p:stCondLst>
                                    <p:cond delay="25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75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25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25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WUMC- heritage016">
            <a:extLst>
              <a:ext uri="{FF2B5EF4-FFF2-40B4-BE49-F238E27FC236}">
                <a16:creationId xmlns:a16="http://schemas.microsoft.com/office/drawing/2014/main" id="{EB08DA28-A7C0-487D-B00F-544DC35370F0}"/>
              </a:ext>
            </a:extLst>
          </p:cNvPr>
          <p:cNvPicPr>
            <a:picLocks noChangeAspect="1" noChangeArrowheads="1"/>
          </p:cNvPicPr>
          <p:nvPr/>
        </p:nvPicPr>
        <p:blipFill>
          <a:blip r:embed="rId3"/>
          <a:srcRect/>
          <a:stretch>
            <a:fillRect/>
          </a:stretch>
        </p:blipFill>
        <p:spPr bwMode="auto">
          <a:xfrm>
            <a:off x="2540000" y="815975"/>
            <a:ext cx="4079875" cy="5191125"/>
          </a:xfrm>
          <a:prstGeom prst="rect">
            <a:avLst/>
          </a:prstGeom>
          <a:ln>
            <a:solidFill>
              <a:schemeClr val="tx1"/>
            </a:solidFill>
          </a:ln>
          <a:effectLst>
            <a:outerShdw blurRad="292100" dist="139700" dir="2700000" algn="tl" rotWithShape="0">
              <a:srgbClr val="333333">
                <a:alpha val="65000"/>
              </a:srgbClr>
            </a:outerShdw>
          </a:effectLst>
        </p:spPr>
      </p:pic>
      <p:grpSp>
        <p:nvGrpSpPr>
          <p:cNvPr id="31747" name="Group 5">
            <a:extLst>
              <a:ext uri="{FF2B5EF4-FFF2-40B4-BE49-F238E27FC236}">
                <a16:creationId xmlns:a16="http://schemas.microsoft.com/office/drawing/2014/main" id="{CEF402FE-31CD-42AD-8F53-EDAA2014DFF5}"/>
              </a:ext>
            </a:extLst>
          </p:cNvPr>
          <p:cNvGrpSpPr>
            <a:grpSpLocks/>
          </p:cNvGrpSpPr>
          <p:nvPr/>
        </p:nvGrpSpPr>
        <p:grpSpPr bwMode="auto">
          <a:xfrm>
            <a:off x="0" y="0"/>
            <a:ext cx="9144000" cy="6843713"/>
            <a:chOff x="0" y="0"/>
            <a:chExt cx="9144001" cy="6843584"/>
          </a:xfrm>
        </p:grpSpPr>
        <p:sp>
          <p:nvSpPr>
            <p:cNvPr id="7" name="Rectangle 6">
              <a:extLst>
                <a:ext uri="{FF2B5EF4-FFF2-40B4-BE49-F238E27FC236}">
                  <a16:creationId xmlns:a16="http://schemas.microsoft.com/office/drawing/2014/main" id="{94EF9AA4-2FEE-4BBE-A96B-159F022557FE}"/>
                </a:ext>
              </a:extLst>
            </p:cNvPr>
            <p:cNvSpPr/>
            <p:nvPr/>
          </p:nvSpPr>
          <p:spPr>
            <a:xfrm>
              <a:off x="0" y="0"/>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43E4DCF6-6E13-4C4C-85D5-AF0C59654C5A}"/>
                </a:ext>
              </a:extLst>
            </p:cNvPr>
            <p:cNvSpPr/>
            <p:nvPr/>
          </p:nvSpPr>
          <p:spPr>
            <a:xfrm>
              <a:off x="0" y="6238757"/>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750" name="TextBox 8">
              <a:extLst>
                <a:ext uri="{FF2B5EF4-FFF2-40B4-BE49-F238E27FC236}">
                  <a16:creationId xmlns:a16="http://schemas.microsoft.com/office/drawing/2014/main" id="{EB7C6798-E373-4C3E-B173-9F53B634F941}"/>
                </a:ext>
              </a:extLst>
            </p:cNvPr>
            <p:cNvSpPr txBox="1">
              <a:spLocks noChangeArrowheads="1"/>
            </p:cNvSpPr>
            <p:nvPr/>
          </p:nvSpPr>
          <p:spPr bwMode="auto">
            <a:xfrm>
              <a:off x="228600" y="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t>1969							2019</a:t>
              </a:r>
            </a:p>
          </p:txBody>
        </p:sp>
        <p:sp>
          <p:nvSpPr>
            <p:cNvPr id="10" name="TextBox 9">
              <a:extLst>
                <a:ext uri="{FF2B5EF4-FFF2-40B4-BE49-F238E27FC236}">
                  <a16:creationId xmlns:a16="http://schemas.microsoft.com/office/drawing/2014/main" id="{7499BABA-B30B-4462-9518-F2F7708D1662}"/>
                </a:ext>
              </a:extLst>
            </p:cNvPr>
            <p:cNvSpPr txBox="1"/>
            <p:nvPr/>
          </p:nvSpPr>
          <p:spPr>
            <a:xfrm>
              <a:off x="0" y="6324481"/>
              <a:ext cx="9144001" cy="461954"/>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normalizeH="0" baseline="0" noProof="0" dirty="0">
                  <a:ln>
                    <a:noFill/>
                  </a:ln>
                  <a:solidFill>
                    <a:srgbClr val="FFFFFF"/>
                  </a:solidFill>
                  <a:effectLst/>
                  <a:uLnTx/>
                  <a:uFillTx/>
                  <a:latin typeface="Arial Black" panose="020B0A04020102020204" pitchFamily="34" charset="0"/>
                  <a:ea typeface="+mn-ea"/>
                  <a:cs typeface="+mn-cs"/>
                </a:rPr>
                <a:t>Groundbreaking for </a:t>
              </a:r>
              <a:r>
                <a:rPr kumimoji="0" lang="en-US" sz="2400" b="0" i="0" u="none" strike="noStrike" kern="1200" cap="none" normalizeH="0" baseline="0" noProof="0">
                  <a:ln>
                    <a:noFill/>
                  </a:ln>
                  <a:solidFill>
                    <a:srgbClr val="FFFFFF"/>
                  </a:solidFill>
                  <a:effectLst/>
                  <a:uLnTx/>
                  <a:uFillTx/>
                  <a:latin typeface="Arial Black" panose="020B0A04020102020204" pitchFamily="34" charset="0"/>
                  <a:ea typeface="+mn-ea"/>
                  <a:cs typeface="+mn-cs"/>
                </a:rPr>
                <a:t>new church Oct</a:t>
              </a:r>
              <a:r>
                <a:rPr kumimoji="0" lang="en-US" sz="2400" b="0" i="0" u="none" strike="noStrike" kern="1200" cap="none" normalizeH="0" baseline="0" noProof="0" dirty="0">
                  <a:ln>
                    <a:noFill/>
                  </a:ln>
                  <a:solidFill>
                    <a:srgbClr val="FFFFFF"/>
                  </a:solidFill>
                  <a:effectLst/>
                  <a:uLnTx/>
                  <a:uFillTx/>
                  <a:latin typeface="Arial Black" panose="020B0A04020102020204" pitchFamily="34" charset="0"/>
                  <a:ea typeface="+mn-ea"/>
                  <a:cs typeface="+mn-cs"/>
                </a:rPr>
                <a:t>. 1967</a:t>
              </a:r>
            </a:p>
          </p:txBody>
        </p:sp>
      </p:grpSp>
    </p:spTree>
  </p:cSld>
  <p:clrMapOvr>
    <a:masterClrMapping/>
  </p:clrMapOvr>
  <mc:AlternateContent xmlns:mc="http://schemas.openxmlformats.org/markup-compatibility/2006" xmlns:p14="http://schemas.microsoft.com/office/powerpoint/2010/main">
    <mc:Choice Requires="p14">
      <p:transition spd="med" p14:dur="700" advTm="12673">
        <p:fade/>
      </p:transition>
    </mc:Choice>
    <mc:Fallback xmlns="">
      <p:transition spd="med" advTm="12673">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9" name="Picture 7" descr="WUMC- heritage012">
            <a:extLst>
              <a:ext uri="{FF2B5EF4-FFF2-40B4-BE49-F238E27FC236}">
                <a16:creationId xmlns:a16="http://schemas.microsoft.com/office/drawing/2014/main" id="{BCF01982-156F-47ED-98F6-E6CF8388E97A}"/>
              </a:ext>
            </a:extLst>
          </p:cNvPr>
          <p:cNvPicPr>
            <a:picLocks noChangeAspect="1" noChangeArrowheads="1"/>
          </p:cNvPicPr>
          <p:nvPr/>
        </p:nvPicPr>
        <p:blipFill rotWithShape="1">
          <a:blip r:embed="rId4"/>
          <a:srcRect l="1491" b="5879"/>
          <a:stretch/>
        </p:blipFill>
        <p:spPr bwMode="auto">
          <a:xfrm>
            <a:off x="1104900" y="914400"/>
            <a:ext cx="6934200" cy="5029200"/>
          </a:xfrm>
          <a:prstGeom prst="rect">
            <a:avLst/>
          </a:prstGeom>
          <a:ln>
            <a:solidFill>
              <a:schemeClr val="tx1"/>
            </a:solidFill>
          </a:ln>
          <a:effectLst>
            <a:outerShdw blurRad="292100" dist="139700" dir="2700000" algn="tl" rotWithShape="0">
              <a:srgbClr val="333333">
                <a:alpha val="65000"/>
              </a:srgbClr>
            </a:outerShdw>
          </a:effectLst>
        </p:spPr>
      </p:pic>
      <p:grpSp>
        <p:nvGrpSpPr>
          <p:cNvPr id="34819" name="Group 7">
            <a:extLst>
              <a:ext uri="{FF2B5EF4-FFF2-40B4-BE49-F238E27FC236}">
                <a16:creationId xmlns:a16="http://schemas.microsoft.com/office/drawing/2014/main" id="{FCA3BD4C-FC9E-407F-BFC0-B56F1C52FC57}"/>
              </a:ext>
            </a:extLst>
          </p:cNvPr>
          <p:cNvGrpSpPr>
            <a:grpSpLocks/>
          </p:cNvGrpSpPr>
          <p:nvPr/>
        </p:nvGrpSpPr>
        <p:grpSpPr bwMode="auto">
          <a:xfrm>
            <a:off x="0" y="0"/>
            <a:ext cx="9144000" cy="6843713"/>
            <a:chOff x="0" y="0"/>
            <a:chExt cx="9144001" cy="6843584"/>
          </a:xfrm>
        </p:grpSpPr>
        <p:sp>
          <p:nvSpPr>
            <p:cNvPr id="9" name="Rectangle 8">
              <a:extLst>
                <a:ext uri="{FF2B5EF4-FFF2-40B4-BE49-F238E27FC236}">
                  <a16:creationId xmlns:a16="http://schemas.microsoft.com/office/drawing/2014/main" id="{62664485-EC6A-456D-8DB1-189FA250E5C2}"/>
                </a:ext>
              </a:extLst>
            </p:cNvPr>
            <p:cNvSpPr/>
            <p:nvPr/>
          </p:nvSpPr>
          <p:spPr>
            <a:xfrm>
              <a:off x="0" y="0"/>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9F637EE8-8D72-4BC5-8C64-980C8AA18777}"/>
                </a:ext>
              </a:extLst>
            </p:cNvPr>
            <p:cNvSpPr/>
            <p:nvPr/>
          </p:nvSpPr>
          <p:spPr>
            <a:xfrm>
              <a:off x="0" y="6238757"/>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822" name="TextBox 10">
              <a:extLst>
                <a:ext uri="{FF2B5EF4-FFF2-40B4-BE49-F238E27FC236}">
                  <a16:creationId xmlns:a16="http://schemas.microsoft.com/office/drawing/2014/main" id="{5F429C44-DB49-4F7B-8304-75D129DB2B14}"/>
                </a:ext>
              </a:extLst>
            </p:cNvPr>
            <p:cNvSpPr txBox="1">
              <a:spLocks noChangeArrowheads="1"/>
            </p:cNvSpPr>
            <p:nvPr/>
          </p:nvSpPr>
          <p:spPr bwMode="auto">
            <a:xfrm>
              <a:off x="228600" y="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t>1969							2019</a:t>
              </a:r>
            </a:p>
          </p:txBody>
        </p:sp>
        <p:sp>
          <p:nvSpPr>
            <p:cNvPr id="12" name="TextBox 11">
              <a:extLst>
                <a:ext uri="{FF2B5EF4-FFF2-40B4-BE49-F238E27FC236}">
                  <a16:creationId xmlns:a16="http://schemas.microsoft.com/office/drawing/2014/main" id="{21D4A32A-D36B-4745-AAEB-BB93DA11ECDC}"/>
                </a:ext>
              </a:extLst>
            </p:cNvPr>
            <p:cNvSpPr txBox="1"/>
            <p:nvPr/>
          </p:nvSpPr>
          <p:spPr>
            <a:xfrm>
              <a:off x="0" y="6324481"/>
              <a:ext cx="9144001" cy="461954"/>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a:solidFill>
                    <a:srgbClr val="FFFFFF"/>
                  </a:solidFill>
                  <a:latin typeface="Arial Black" panose="020B0A04020102020204" pitchFamily="34" charset="0"/>
                </a:rPr>
                <a:t>Buttresses shape the sanctuary</a:t>
              </a:r>
              <a:endParaRPr kumimoji="0" lang="en-US" sz="2400" b="0" i="0" u="none" strike="noStrike" kern="1200" cap="none" normalizeH="0" baseline="0" noProof="0" dirty="0">
                <a:ln>
                  <a:noFill/>
                </a:ln>
                <a:solidFill>
                  <a:srgbClr val="FFFFFF"/>
                </a:solidFill>
                <a:effectLst/>
                <a:uLnTx/>
                <a:uFillTx/>
                <a:latin typeface="Arial Black" panose="020B0A04020102020204" pitchFamily="34" charset="0"/>
                <a:ea typeface="+mn-ea"/>
                <a:cs typeface="+mn-cs"/>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9344">
        <p:fade/>
      </p:transition>
    </mc:Choice>
    <mc:Fallback xmlns="">
      <p:transition spd="med" advTm="9344">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250"/>
                                  </p:stCondLst>
                                  <p:childTnLst>
                                    <p:set>
                                      <p:cBhvr>
                                        <p:cTn id="6" dur="1" fill="hold">
                                          <p:stCondLst>
                                            <p:cond delay="0"/>
                                          </p:stCondLst>
                                        </p:cTn>
                                        <p:tgtEl>
                                          <p:spTgt spid="59399"/>
                                        </p:tgtEl>
                                        <p:attrNameLst>
                                          <p:attrName>style.visibility</p:attrName>
                                        </p:attrNameLst>
                                      </p:cBhvr>
                                      <p:to>
                                        <p:strVal val="visible"/>
                                      </p:to>
                                    </p:set>
                                    <p:animEffect transition="in" filter="fade">
                                      <p:cBhvr>
                                        <p:cTn id="7" dur="750"/>
                                        <p:tgtEl>
                                          <p:spTgt spid="59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5" descr="WUMC- heritage041">
            <a:extLst>
              <a:ext uri="{FF2B5EF4-FFF2-40B4-BE49-F238E27FC236}">
                <a16:creationId xmlns:a16="http://schemas.microsoft.com/office/drawing/2014/main" id="{8A37D1DC-9FF0-4D51-8309-EA2801C43705}"/>
              </a:ext>
            </a:extLst>
          </p:cNvPr>
          <p:cNvPicPr>
            <a:picLocks noChangeAspect="1" noChangeArrowheads="1"/>
          </p:cNvPicPr>
          <p:nvPr/>
        </p:nvPicPr>
        <p:blipFill>
          <a:blip r:embed="rId3"/>
          <a:srcRect/>
          <a:stretch>
            <a:fillRect/>
          </a:stretch>
        </p:blipFill>
        <p:spPr bwMode="auto">
          <a:xfrm>
            <a:off x="2574925" y="193675"/>
            <a:ext cx="3992563" cy="6099175"/>
          </a:xfrm>
          <a:prstGeom prst="rect">
            <a:avLst/>
          </a:prstGeom>
          <a:ln>
            <a:solidFill>
              <a:schemeClr val="tx1"/>
            </a:solidFill>
          </a:ln>
          <a:effectLst>
            <a:outerShdw blurRad="292100" dist="139700" dir="2700000" algn="tl" rotWithShape="0">
              <a:srgbClr val="333333">
                <a:alpha val="65000"/>
              </a:srgbClr>
            </a:outerShdw>
          </a:effectLst>
        </p:spPr>
      </p:pic>
      <p:grpSp>
        <p:nvGrpSpPr>
          <p:cNvPr id="36867" name="Group 4">
            <a:extLst>
              <a:ext uri="{FF2B5EF4-FFF2-40B4-BE49-F238E27FC236}">
                <a16:creationId xmlns:a16="http://schemas.microsoft.com/office/drawing/2014/main" id="{9C7766D2-C90F-4C9D-B2F1-C706B7760DCE}"/>
              </a:ext>
            </a:extLst>
          </p:cNvPr>
          <p:cNvGrpSpPr>
            <a:grpSpLocks/>
          </p:cNvGrpSpPr>
          <p:nvPr/>
        </p:nvGrpSpPr>
        <p:grpSpPr bwMode="auto">
          <a:xfrm>
            <a:off x="0" y="0"/>
            <a:ext cx="9144000" cy="6843713"/>
            <a:chOff x="0" y="0"/>
            <a:chExt cx="9144001" cy="6843584"/>
          </a:xfrm>
        </p:grpSpPr>
        <p:sp>
          <p:nvSpPr>
            <p:cNvPr id="6" name="Rectangle 5">
              <a:extLst>
                <a:ext uri="{FF2B5EF4-FFF2-40B4-BE49-F238E27FC236}">
                  <a16:creationId xmlns:a16="http://schemas.microsoft.com/office/drawing/2014/main" id="{E755A397-CF28-4B36-BAE1-FA6ACA40D1E8}"/>
                </a:ext>
              </a:extLst>
            </p:cNvPr>
            <p:cNvSpPr/>
            <p:nvPr/>
          </p:nvSpPr>
          <p:spPr>
            <a:xfrm>
              <a:off x="0" y="0"/>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8AA297B6-E560-454E-9C2E-CA835E2F914A}"/>
                </a:ext>
              </a:extLst>
            </p:cNvPr>
            <p:cNvSpPr/>
            <p:nvPr/>
          </p:nvSpPr>
          <p:spPr>
            <a:xfrm>
              <a:off x="0" y="6238757"/>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870" name="TextBox 7">
              <a:extLst>
                <a:ext uri="{FF2B5EF4-FFF2-40B4-BE49-F238E27FC236}">
                  <a16:creationId xmlns:a16="http://schemas.microsoft.com/office/drawing/2014/main" id="{87CFC572-AC9B-4D6F-9AAC-B545CBFF516F}"/>
                </a:ext>
              </a:extLst>
            </p:cNvPr>
            <p:cNvSpPr txBox="1">
              <a:spLocks noChangeArrowheads="1"/>
            </p:cNvSpPr>
            <p:nvPr/>
          </p:nvSpPr>
          <p:spPr bwMode="auto">
            <a:xfrm>
              <a:off x="228600" y="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t>1969							2019</a:t>
              </a:r>
            </a:p>
          </p:txBody>
        </p:sp>
        <p:sp>
          <p:nvSpPr>
            <p:cNvPr id="9" name="TextBox 8">
              <a:extLst>
                <a:ext uri="{FF2B5EF4-FFF2-40B4-BE49-F238E27FC236}">
                  <a16:creationId xmlns:a16="http://schemas.microsoft.com/office/drawing/2014/main" id="{5BCF2DF4-EB7A-4BEF-9A4E-71F9E3889D2A}"/>
                </a:ext>
              </a:extLst>
            </p:cNvPr>
            <p:cNvSpPr txBox="1"/>
            <p:nvPr/>
          </p:nvSpPr>
          <p:spPr>
            <a:xfrm>
              <a:off x="0" y="6324481"/>
              <a:ext cx="9144001" cy="461954"/>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normalizeH="0" baseline="0" noProof="0" dirty="0">
                  <a:ln>
                    <a:noFill/>
                  </a:ln>
                  <a:solidFill>
                    <a:srgbClr val="FFFFFF"/>
                  </a:solidFill>
                  <a:effectLst/>
                  <a:uLnTx/>
                  <a:uFillTx/>
                  <a:latin typeface="Arial Black" panose="020B0A04020102020204" pitchFamily="34" charset="0"/>
                  <a:ea typeface="+mn-ea"/>
                  <a:cs typeface="+mn-cs"/>
                </a:rPr>
                <a:t>Buttresses are wrapped for weather protection</a:t>
              </a:r>
            </a:p>
          </p:txBody>
        </p:sp>
      </p:grpSp>
    </p:spTree>
  </p:cSld>
  <p:clrMapOvr>
    <a:masterClrMapping/>
  </p:clrMapOvr>
  <mc:AlternateContent xmlns:mc="http://schemas.openxmlformats.org/markup-compatibility/2006" xmlns:p14="http://schemas.microsoft.com/office/powerpoint/2010/main">
    <mc:Choice Requires="p14">
      <p:transition spd="med" p14:dur="700" advTm="9206">
        <p:fade/>
      </p:transition>
    </mc:Choice>
    <mc:Fallback xmlns="">
      <p:transition spd="med" advTm="9206">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25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75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0" name="Picture 8" descr="WUMC- heritage011">
            <a:extLst>
              <a:ext uri="{FF2B5EF4-FFF2-40B4-BE49-F238E27FC236}">
                <a16:creationId xmlns:a16="http://schemas.microsoft.com/office/drawing/2014/main" id="{C13E3E4A-E471-405F-A29B-255E6D250CBC}"/>
              </a:ext>
            </a:extLst>
          </p:cNvPr>
          <p:cNvPicPr>
            <a:picLocks noChangeAspect="1" noChangeArrowheads="1"/>
          </p:cNvPicPr>
          <p:nvPr/>
        </p:nvPicPr>
        <p:blipFill>
          <a:blip r:embed="rId4"/>
          <a:srcRect/>
          <a:stretch>
            <a:fillRect/>
          </a:stretch>
        </p:blipFill>
        <p:spPr bwMode="auto">
          <a:xfrm>
            <a:off x="936625" y="1025525"/>
            <a:ext cx="7270750" cy="4791075"/>
          </a:xfrm>
          <a:prstGeom prst="rect">
            <a:avLst/>
          </a:prstGeom>
          <a:ln>
            <a:solidFill>
              <a:schemeClr val="tx1"/>
            </a:solidFill>
          </a:ln>
          <a:effectLst>
            <a:outerShdw blurRad="292100" dist="139700" dir="2700000" algn="tl" rotWithShape="0">
              <a:srgbClr val="333333">
                <a:alpha val="65000"/>
              </a:srgbClr>
            </a:outerShdw>
          </a:effectLst>
        </p:spPr>
      </p:pic>
      <p:grpSp>
        <p:nvGrpSpPr>
          <p:cNvPr id="40963" name="Group 3">
            <a:extLst>
              <a:ext uri="{FF2B5EF4-FFF2-40B4-BE49-F238E27FC236}">
                <a16:creationId xmlns:a16="http://schemas.microsoft.com/office/drawing/2014/main" id="{B9657756-CB86-465C-B9C4-CD3151A5C45D}"/>
              </a:ext>
            </a:extLst>
          </p:cNvPr>
          <p:cNvGrpSpPr>
            <a:grpSpLocks/>
          </p:cNvGrpSpPr>
          <p:nvPr/>
        </p:nvGrpSpPr>
        <p:grpSpPr bwMode="auto">
          <a:xfrm>
            <a:off x="0" y="0"/>
            <a:ext cx="9144000" cy="6843713"/>
            <a:chOff x="0" y="0"/>
            <a:chExt cx="9144001" cy="6843584"/>
          </a:xfrm>
        </p:grpSpPr>
        <p:sp>
          <p:nvSpPr>
            <p:cNvPr id="5" name="Rectangle 4">
              <a:extLst>
                <a:ext uri="{FF2B5EF4-FFF2-40B4-BE49-F238E27FC236}">
                  <a16:creationId xmlns:a16="http://schemas.microsoft.com/office/drawing/2014/main" id="{F29B65F2-F1C5-4630-8A44-21C922A337E2}"/>
                </a:ext>
              </a:extLst>
            </p:cNvPr>
            <p:cNvSpPr/>
            <p:nvPr/>
          </p:nvSpPr>
          <p:spPr>
            <a:xfrm>
              <a:off x="0" y="0"/>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03399ACF-9272-452C-B175-58ACF7E255F2}"/>
                </a:ext>
              </a:extLst>
            </p:cNvPr>
            <p:cNvSpPr/>
            <p:nvPr/>
          </p:nvSpPr>
          <p:spPr>
            <a:xfrm>
              <a:off x="0" y="6238757"/>
              <a:ext cx="9144001" cy="604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966" name="TextBox 6">
              <a:extLst>
                <a:ext uri="{FF2B5EF4-FFF2-40B4-BE49-F238E27FC236}">
                  <a16:creationId xmlns:a16="http://schemas.microsoft.com/office/drawing/2014/main" id="{E2FBC1AE-BD0A-4BE1-8DE9-A2D9D1AFC85D}"/>
                </a:ext>
              </a:extLst>
            </p:cNvPr>
            <p:cNvSpPr txBox="1">
              <a:spLocks noChangeArrowheads="1"/>
            </p:cNvSpPr>
            <p:nvPr/>
          </p:nvSpPr>
          <p:spPr bwMode="auto">
            <a:xfrm>
              <a:off x="228600" y="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t>1969							2019</a:t>
              </a:r>
            </a:p>
          </p:txBody>
        </p:sp>
        <p:sp>
          <p:nvSpPr>
            <p:cNvPr id="8" name="TextBox 7">
              <a:extLst>
                <a:ext uri="{FF2B5EF4-FFF2-40B4-BE49-F238E27FC236}">
                  <a16:creationId xmlns:a16="http://schemas.microsoft.com/office/drawing/2014/main" id="{361B68B8-B32F-4B4A-B98B-C3ED7704EA52}"/>
                </a:ext>
              </a:extLst>
            </p:cNvPr>
            <p:cNvSpPr txBox="1"/>
            <p:nvPr/>
          </p:nvSpPr>
          <p:spPr>
            <a:xfrm>
              <a:off x="0" y="6324481"/>
              <a:ext cx="9144001" cy="461954"/>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a:solidFill>
                    <a:srgbClr val="FFFFFF"/>
                  </a:solidFill>
                  <a:latin typeface="Arial Black" panose="020B0A04020102020204" pitchFamily="34" charset="0"/>
                </a:rPr>
                <a:t>Window framework is part of structure</a:t>
              </a:r>
              <a:endParaRPr kumimoji="0" lang="en-US" sz="2400" b="0" i="0" u="none" strike="noStrike" kern="1200" cap="none" normalizeH="0" baseline="0" noProof="0" dirty="0">
                <a:ln>
                  <a:noFill/>
                </a:ln>
                <a:solidFill>
                  <a:srgbClr val="FFFFFF"/>
                </a:solidFill>
                <a:effectLst/>
                <a:uLnTx/>
                <a:uFillTx/>
                <a:latin typeface="Arial Black" panose="020B0A04020102020204" pitchFamily="34" charset="0"/>
                <a:ea typeface="+mn-ea"/>
                <a:cs typeface="+mn-cs"/>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9344">
        <p:fade/>
      </p:transition>
    </mc:Choice>
    <mc:Fallback xmlns="">
      <p:transition spd="med" advTm="9344">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250"/>
                                  </p:stCondLst>
                                  <p:childTnLst>
                                    <p:set>
                                      <p:cBhvr>
                                        <p:cTn id="6" dur="1" fill="hold">
                                          <p:stCondLst>
                                            <p:cond delay="0"/>
                                          </p:stCondLst>
                                        </p:cTn>
                                        <p:tgtEl>
                                          <p:spTgt spid="59400"/>
                                        </p:tgtEl>
                                        <p:attrNameLst>
                                          <p:attrName>style.visibility</p:attrName>
                                        </p:attrNameLst>
                                      </p:cBhvr>
                                      <p:to>
                                        <p:strVal val="visible"/>
                                      </p:to>
                                    </p:set>
                                    <p:animEffect transition="in" filter="fade">
                                      <p:cBhvr>
                                        <p:cTn id="7" dur="750"/>
                                        <p:tgtEl>
                                          <p:spTgt spid="59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8"/>
</p:tagLst>
</file>

<file path=ppt/tags/tag2.xml><?xml version="1.0" encoding="utf-8"?>
<p:tagLst xmlns:a="http://schemas.openxmlformats.org/drawingml/2006/main" xmlns:r="http://schemas.openxmlformats.org/officeDocument/2006/relationships" xmlns:p="http://schemas.openxmlformats.org/presentationml/2006/main">
  <p:tag name="TIMING" val="|12.6"/>
</p:tagLst>
</file>

<file path=ppt/tags/tag3.xml><?xml version="1.0" encoding="utf-8"?>
<p:tagLst xmlns:a="http://schemas.openxmlformats.org/drawingml/2006/main" xmlns:r="http://schemas.openxmlformats.org/officeDocument/2006/relationships" xmlns:p="http://schemas.openxmlformats.org/presentationml/2006/main">
  <p:tag name="TIMING" val="|4.5"/>
</p:tagLst>
</file>

<file path=ppt/tags/tag4.xml><?xml version="1.0" encoding="utf-8"?>
<p:tagLst xmlns:a="http://schemas.openxmlformats.org/drawingml/2006/main" xmlns:r="http://schemas.openxmlformats.org/officeDocument/2006/relationships" xmlns:p="http://schemas.openxmlformats.org/presentationml/2006/main">
  <p:tag name="TIMING" val="|4.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TotalTime>
  <Words>696</Words>
  <Application>Microsoft Office PowerPoint</Application>
  <PresentationFormat>On-screen Show (4:3)</PresentationFormat>
  <Paragraphs>67</Paragraphs>
  <Slides>14</Slides>
  <Notes>14</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Arial Black</vt:lpstr>
      <vt:lpstr>Book Antiqua</vt:lpstr>
      <vt:lpstr>Calibri</vt:lpstr>
      <vt:lpstr>Calibri Light</vt:lpstr>
      <vt:lpstr>Comic Sans MS</vt:lpstr>
      <vt:lpstr>Georgia</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LeeAnne</dc:creator>
  <cp:lastModifiedBy>LeeAnne</cp:lastModifiedBy>
  <cp:revision>4</cp:revision>
  <dcterms:created xsi:type="dcterms:W3CDTF">2019-11-17T20:11:38Z</dcterms:created>
  <dcterms:modified xsi:type="dcterms:W3CDTF">2019-11-18T19:47:27Z</dcterms:modified>
</cp:coreProperties>
</file>